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256" r:id="rId2"/>
    <p:sldId id="291" r:id="rId3"/>
    <p:sldId id="292" r:id="rId4"/>
    <p:sldId id="257" r:id="rId5"/>
    <p:sldId id="258" r:id="rId6"/>
    <p:sldId id="259" r:id="rId7"/>
    <p:sldId id="260" r:id="rId8"/>
    <p:sldId id="261" r:id="rId9"/>
    <p:sldId id="262" r:id="rId10"/>
    <p:sldId id="263" r:id="rId11"/>
    <p:sldId id="264" r:id="rId12"/>
    <p:sldId id="289" r:id="rId13"/>
    <p:sldId id="274" r:id="rId14"/>
    <p:sldId id="276" r:id="rId15"/>
    <p:sldId id="273" r:id="rId16"/>
    <p:sldId id="265" r:id="rId17"/>
    <p:sldId id="283" r:id="rId18"/>
    <p:sldId id="279" r:id="rId19"/>
    <p:sldId id="281" r:id="rId20"/>
    <p:sldId id="282" r:id="rId21"/>
    <p:sldId id="277" r:id="rId22"/>
    <p:sldId id="278" r:id="rId23"/>
    <p:sldId id="290" r:id="rId24"/>
    <p:sldId id="285" r:id="rId25"/>
    <p:sldId id="284" r:id="rId26"/>
    <p:sldId id="288" r:id="rId27"/>
    <p:sldId id="268" r:id="rId28"/>
  </p:sldIdLst>
  <p:sldSz cx="18288000" cy="10287000"/>
  <p:notesSz cx="6858000" cy="9144000"/>
  <p:embeddedFontLst>
    <p:embeddedFont>
      <p:font typeface="Helvetica World" panose="020B0604020202020204" charset="-128"/>
      <p:regular r:id="rId30"/>
    </p:embeddedFont>
    <p:embeddedFont>
      <p:font typeface="Helvetica World Italics" panose="020B0604020202020204" charset="-128"/>
      <p:regular r:id="rId31"/>
    </p:embeddedFont>
    <p:embeddedFont>
      <p:font typeface="Arial Rounded MT Bold" panose="020F0704030504030204" pitchFamily="34" charset="0"/>
      <p:regular r:id="rId32"/>
    </p:embeddedFont>
    <p:embeddedFont>
      <p:font typeface="Montserrat Bold" panose="020B0604020202020204" charset="0"/>
      <p:regular r:id="rId33"/>
    </p:embeddedFont>
    <p:embeddedFont>
      <p:font typeface="Montserrat Medium" panose="00000600000000000000" pitchFamily="2" charset="0"/>
      <p:regular r:id="rId34"/>
      <p:italic r:id="rId35"/>
    </p:embeddedFont>
    <p:embeddedFont>
      <p:font typeface="NSimSun" panose="02010609030101010101" pitchFamily="49" charset="-122"/>
      <p:regular r:id="rId36"/>
    </p:embeddedFont>
    <p:embeddedFont>
      <p:font typeface="Poppins" panose="00000500000000000000" pitchFamily="2" charset="0"/>
      <p:regular r:id="rId37"/>
      <p:bold r:id="rId38"/>
      <p:italic r:id="rId39"/>
      <p:boldItalic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051A"/>
    <a:srgbClr val="7ED957"/>
    <a:srgbClr val="15133C"/>
    <a:srgbClr val="BAFE94"/>
    <a:srgbClr val="AAE8AB"/>
    <a:srgbClr val="243E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248" autoAdjust="0"/>
    <p:restoredTop sz="95260" autoAdjust="0"/>
  </p:normalViewPr>
  <p:slideViewPr>
    <p:cSldViewPr>
      <p:cViewPr varScale="1">
        <p:scale>
          <a:sx n="56" d="100"/>
          <a:sy n="56" d="100"/>
        </p:scale>
        <p:origin x="7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976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6809EC-747C-46A8-A867-4DED1F167460}" type="doc">
      <dgm:prSet loTypeId="urn:microsoft.com/office/officeart/2005/8/layout/pyramid2" loCatId="list" qsTypeId="urn:microsoft.com/office/officeart/2005/8/quickstyle/3d1" qsCatId="3D" csTypeId="urn:microsoft.com/office/officeart/2005/8/colors/accent1_2" csCatId="accent1" phldr="1"/>
      <dgm:spPr/>
      <dgm:t>
        <a:bodyPr/>
        <a:lstStyle/>
        <a:p>
          <a:endParaRPr lang="en-US"/>
        </a:p>
      </dgm:t>
    </dgm:pt>
    <dgm:pt modelId="{3EF8170A-B4B0-4BB0-B8CB-0BE6D825988B}">
      <dgm:prSet phldrT="[Text]" phldr="0" custT="1"/>
      <dgm:spPr>
        <a:solidFill>
          <a:srgbClr val="EEFBFD"/>
        </a:solidFill>
        <a:ln w="9525" cap="rnd" cmpd="sng" algn="ctr">
          <a:noFill/>
          <a:prstDash val="solid"/>
          <a:roun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gm:spPr>
      <dgm:t>
        <a:bodyPr spcFirstLastPara="0" vert="horz" wrap="square" lIns="106680" tIns="106680" rIns="106680" bIns="106680" numCol="1" spcCol="1270" anchor="ctr" anchorCtr="0"/>
        <a:lstStyle/>
        <a:p>
          <a:pPr algn="ctr"/>
          <a:r>
            <a:rPr lang="en-US" sz="2400" dirty="0">
              <a:latin typeface="Aptos" panose="020B0004020202020204" pitchFamily="34" charset="0"/>
            </a:rPr>
            <a:t>Help policymakers design stronger insurance frameworks and resource allocation strategies.</a:t>
          </a:r>
        </a:p>
      </dgm:t>
    </dgm:pt>
    <dgm:pt modelId="{CBE5709E-228C-4357-AD57-E5DF0CD3D5FC}" type="parTrans" cxnId="{8BA235AD-7BA3-4470-A902-DB3D0D9C0B94}">
      <dgm:prSet/>
      <dgm:spPr/>
      <dgm:t>
        <a:bodyPr/>
        <a:lstStyle/>
        <a:p>
          <a:endParaRPr lang="en-US"/>
        </a:p>
      </dgm:t>
    </dgm:pt>
    <dgm:pt modelId="{FF9FFCB9-72E9-4CA1-BC7D-0435ABE5F502}" type="sibTrans" cxnId="{8BA235AD-7BA3-4470-A902-DB3D0D9C0B94}">
      <dgm:prSet/>
      <dgm:spPr/>
      <dgm:t>
        <a:bodyPr/>
        <a:lstStyle/>
        <a:p>
          <a:endParaRPr lang="en-US"/>
        </a:p>
      </dgm:t>
    </dgm:pt>
    <dgm:pt modelId="{6C000385-18F7-4DC9-B5ED-D06CDCEE4039}">
      <dgm:prSet phldrT="[Text]" phldr="0" custT="1"/>
      <dgm:spPr>
        <a:solidFill>
          <a:srgbClr val="EEFBFD"/>
        </a:solidFill>
        <a:ln cap="rnd">
          <a:noFill/>
          <a:prstDash val="solid"/>
          <a:round/>
        </a:ln>
      </dgm:spPr>
      <dgm:t>
        <a:bodyPr spcFirstLastPara="0" vert="horz" wrap="square" lIns="106680" tIns="106680" rIns="106680" bIns="106680" numCol="1" spcCol="1270" anchor="ctr" anchorCtr="0"/>
        <a:lstStyle/>
        <a:p>
          <a:pPr marL="0" lvl="0" indent="0" algn="ctr" defTabSz="914400" rtl="0" eaLnBrk="1" latinLnBrk="0" hangingPunct="1">
            <a:lnSpc>
              <a:spcPct val="90000"/>
            </a:lnSpc>
            <a:spcBef>
              <a:spcPct val="0"/>
            </a:spcBef>
            <a:spcAft>
              <a:spcPct val="35000"/>
            </a:spcAft>
            <a:buNone/>
          </a:pPr>
          <a:r>
            <a:rPr lang="en-US" sz="2400" kern="1200" dirty="0">
              <a:solidFill>
                <a:schemeClr val="tx1"/>
              </a:solidFill>
              <a:latin typeface="Aptos" panose="020B0004020202020204" pitchFamily="34" charset="0"/>
              <a:ea typeface="+mn-ea"/>
              <a:cs typeface="+mn-cs"/>
            </a:rPr>
            <a:t>Enable hospital directors to streamline operations, improve patient outcomes, and manage costs more effectively.</a:t>
          </a:r>
        </a:p>
      </dgm:t>
    </dgm:pt>
    <dgm:pt modelId="{7FDD342C-949E-4874-8C4A-E9FBD43E23FF}" type="parTrans" cxnId="{11DDA067-922C-4FD3-A598-CB7632AC8DF9}">
      <dgm:prSet/>
      <dgm:spPr/>
      <dgm:t>
        <a:bodyPr/>
        <a:lstStyle/>
        <a:p>
          <a:endParaRPr lang="en-US"/>
        </a:p>
      </dgm:t>
    </dgm:pt>
    <dgm:pt modelId="{EE16F0A6-B72B-463D-BCAB-C53ECD3E8517}" type="sibTrans" cxnId="{11DDA067-922C-4FD3-A598-CB7632AC8DF9}">
      <dgm:prSet/>
      <dgm:spPr/>
      <dgm:t>
        <a:bodyPr/>
        <a:lstStyle/>
        <a:p>
          <a:endParaRPr lang="en-US"/>
        </a:p>
      </dgm:t>
    </dgm:pt>
    <dgm:pt modelId="{8505093C-1BA8-4C7D-AC17-57826F27DDF5}">
      <dgm:prSet custT="1"/>
      <dgm:spPr>
        <a:solidFill>
          <a:srgbClr val="EEFBFD"/>
        </a:solidFill>
        <a:ln w="9525" cap="rnd" cmpd="sng" algn="ctr">
          <a:noFill/>
          <a:prstDash val="solid"/>
          <a:roun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gm:spPr>
      <dgm:t>
        <a:bodyPr spcFirstLastPara="0" vert="horz" wrap="square" lIns="106680" tIns="106680" rIns="106680" bIns="106680" numCol="1" spcCol="1270" anchor="ctr" anchorCtr="0"/>
        <a:lstStyle/>
        <a:p>
          <a:r>
            <a:rPr lang="en-US" sz="2400" kern="1200" dirty="0">
              <a:latin typeface="Aptos" panose="020B0004020202020204" pitchFamily="34" charset="0"/>
            </a:rPr>
            <a:t>Provide investors with a clearer picture of hospital performance, </a:t>
          </a:r>
          <a:r>
            <a:rPr lang="en-US" sz="2400" kern="1200" dirty="0">
              <a:solidFill>
                <a:prstClr val="black">
                  <a:hueOff val="0"/>
                  <a:satOff val="0"/>
                  <a:lumOff val="0"/>
                  <a:alphaOff val="0"/>
                </a:prstClr>
              </a:solidFill>
              <a:latin typeface="Aptos" panose="020B0004020202020204" pitchFamily="34" charset="0"/>
              <a:ea typeface="+mn-ea"/>
              <a:cs typeface="+mn-cs"/>
            </a:rPr>
            <a:t>sustainability</a:t>
          </a:r>
          <a:r>
            <a:rPr lang="en-US" sz="2400" kern="1200" dirty="0">
              <a:latin typeface="Aptos" panose="020B0004020202020204" pitchFamily="34" charset="0"/>
            </a:rPr>
            <a:t>, and return on investment.</a:t>
          </a:r>
        </a:p>
      </dgm:t>
    </dgm:pt>
    <dgm:pt modelId="{465C9909-9D0E-4AF6-A59B-8BEE9AA84117}" type="parTrans" cxnId="{03C3018A-063F-42D6-97F3-74E6F11067AD}">
      <dgm:prSet/>
      <dgm:spPr/>
      <dgm:t>
        <a:bodyPr/>
        <a:lstStyle/>
        <a:p>
          <a:endParaRPr lang="en-US"/>
        </a:p>
      </dgm:t>
    </dgm:pt>
    <dgm:pt modelId="{B36049C3-FB86-42DA-B0FA-07642287F6DE}" type="sibTrans" cxnId="{03C3018A-063F-42D6-97F3-74E6F11067AD}">
      <dgm:prSet/>
      <dgm:spPr/>
      <dgm:t>
        <a:bodyPr/>
        <a:lstStyle/>
        <a:p>
          <a:endParaRPr lang="en-US"/>
        </a:p>
      </dgm:t>
    </dgm:pt>
    <dgm:pt modelId="{83B76C6D-F966-43B0-A8FF-2391D7BC2ACE}" type="pres">
      <dgm:prSet presAssocID="{0F6809EC-747C-46A8-A867-4DED1F167460}" presName="compositeShape" presStyleCnt="0">
        <dgm:presLayoutVars>
          <dgm:dir/>
          <dgm:resizeHandles/>
        </dgm:presLayoutVars>
      </dgm:prSet>
      <dgm:spPr/>
    </dgm:pt>
    <dgm:pt modelId="{76309148-2B9E-4380-A86C-899BC6200A1B}" type="pres">
      <dgm:prSet presAssocID="{0F6809EC-747C-46A8-A867-4DED1F167460}" presName="pyramid" presStyleLbl="node1" presStyleIdx="0" presStyleCnt="1" custLinFactNeighborX="10364" custLinFactNeighborY="14721"/>
      <dgm:spPr>
        <a:prstGeom prst="flowChartOnlineStorage">
          <a:avLst/>
        </a:prstGeom>
        <a:gradFill flip="none" rotWithShape="0">
          <a:gsLst>
            <a:gs pos="0">
              <a:srgbClr val="7ED957">
                <a:shade val="30000"/>
                <a:satMod val="115000"/>
              </a:srgbClr>
            </a:gs>
            <a:gs pos="50000">
              <a:srgbClr val="7ED957">
                <a:shade val="67500"/>
                <a:satMod val="115000"/>
              </a:srgbClr>
            </a:gs>
            <a:gs pos="100000">
              <a:srgbClr val="7ED957">
                <a:shade val="100000"/>
                <a:satMod val="115000"/>
              </a:srgbClr>
            </a:gs>
          </a:gsLst>
          <a:lin ang="13500000" scaled="1"/>
          <a:tileRect/>
        </a:gradFill>
      </dgm:spPr>
    </dgm:pt>
    <dgm:pt modelId="{F6FBA8CC-B0EE-424D-AF25-D67D5302EFBF}" type="pres">
      <dgm:prSet presAssocID="{0F6809EC-747C-46A8-A867-4DED1F167460}" presName="theList" presStyleCnt="0"/>
      <dgm:spPr/>
    </dgm:pt>
    <dgm:pt modelId="{618C5D73-938A-47BA-8664-D64D12878523}" type="pres">
      <dgm:prSet presAssocID="{3EF8170A-B4B0-4BB0-B8CB-0BE6D825988B}" presName="aNode" presStyleLbl="fgAcc1" presStyleIdx="0" presStyleCnt="3" custScaleX="126462" custScaleY="466046" custLinFactY="-47991" custLinFactNeighborX="7896" custLinFactNeighborY="-100000">
        <dgm:presLayoutVars>
          <dgm:bulletEnabled val="1"/>
        </dgm:presLayoutVars>
      </dgm:prSet>
      <dgm:spPr>
        <a:xfrm>
          <a:off x="2909736" y="849490"/>
          <a:ext cx="3717400" cy="1693888"/>
        </a:xfrm>
        <a:prstGeom prst="roundRect">
          <a:avLst/>
        </a:prstGeom>
      </dgm:spPr>
    </dgm:pt>
    <dgm:pt modelId="{D319D3AA-72D0-40AC-9E16-6AE542A06D6A}" type="pres">
      <dgm:prSet presAssocID="{3EF8170A-B4B0-4BB0-B8CB-0BE6D825988B}" presName="aSpace" presStyleCnt="0"/>
      <dgm:spPr/>
    </dgm:pt>
    <dgm:pt modelId="{FC20B2DA-E78D-4C1B-BF11-B266B6B0AAB0}" type="pres">
      <dgm:prSet presAssocID="{6C000385-18F7-4DC9-B5ED-D06CDCEE4039}" presName="aNode" presStyleLbl="fgAcc1" presStyleIdx="1" presStyleCnt="3" custScaleX="126470" custScaleY="442907" custLinFactY="-20953" custLinFactNeighborX="10556" custLinFactNeighborY="-100000">
        <dgm:presLayoutVars>
          <dgm:bulletEnabled val="1"/>
        </dgm:presLayoutVars>
      </dgm:prSet>
      <dgm:spPr>
        <a:xfrm>
          <a:off x="2909501" y="2666331"/>
          <a:ext cx="3717636" cy="1710631"/>
        </a:xfrm>
        <a:prstGeom prst="roundRect">
          <a:avLst/>
        </a:prstGeom>
      </dgm:spPr>
    </dgm:pt>
    <dgm:pt modelId="{174D88AC-7A1C-4581-A785-42268018297D}" type="pres">
      <dgm:prSet presAssocID="{6C000385-18F7-4DC9-B5ED-D06CDCEE4039}" presName="aSpace" presStyleCnt="0"/>
      <dgm:spPr/>
    </dgm:pt>
    <dgm:pt modelId="{A0B0F969-744F-44DB-93E0-2E045540A02C}" type="pres">
      <dgm:prSet presAssocID="{8505093C-1BA8-4C7D-AC17-57826F27DDF5}" presName="aNode" presStyleLbl="fgAcc1" presStyleIdx="2" presStyleCnt="3" custScaleX="126470" custScaleY="444371" custLinFactY="5468" custLinFactNeighborX="10556" custLinFactNeighborY="100000">
        <dgm:presLayoutVars>
          <dgm:bulletEnabled val="1"/>
        </dgm:presLayoutVars>
      </dgm:prSet>
      <dgm:spPr>
        <a:xfrm>
          <a:off x="2909501" y="4553921"/>
          <a:ext cx="3717636" cy="1716286"/>
        </a:xfrm>
        <a:prstGeom prst="roundRect">
          <a:avLst/>
        </a:prstGeom>
      </dgm:spPr>
    </dgm:pt>
    <dgm:pt modelId="{B15A7142-F213-4200-B551-2E2532987BB1}" type="pres">
      <dgm:prSet presAssocID="{8505093C-1BA8-4C7D-AC17-57826F27DDF5}" presName="aSpace" presStyleCnt="0"/>
      <dgm:spPr/>
    </dgm:pt>
  </dgm:ptLst>
  <dgm:cxnLst>
    <dgm:cxn modelId="{11DDA067-922C-4FD3-A598-CB7632AC8DF9}" srcId="{0F6809EC-747C-46A8-A867-4DED1F167460}" destId="{6C000385-18F7-4DC9-B5ED-D06CDCEE4039}" srcOrd="1" destOrd="0" parTransId="{7FDD342C-949E-4874-8C4A-E9FBD43E23FF}" sibTransId="{EE16F0A6-B72B-463D-BCAB-C53ECD3E8517}"/>
    <dgm:cxn modelId="{FA481F4D-D7EB-4EDC-92FB-E0278E7E2418}" type="presOf" srcId="{3EF8170A-B4B0-4BB0-B8CB-0BE6D825988B}" destId="{618C5D73-938A-47BA-8664-D64D12878523}" srcOrd="0" destOrd="0" presId="urn:microsoft.com/office/officeart/2005/8/layout/pyramid2"/>
    <dgm:cxn modelId="{EF080F78-C2A3-4B56-B251-4B6BE5BA9A13}" type="presOf" srcId="{0F6809EC-747C-46A8-A867-4DED1F167460}" destId="{83B76C6D-F966-43B0-A8FF-2391D7BC2ACE}" srcOrd="0" destOrd="0" presId="urn:microsoft.com/office/officeart/2005/8/layout/pyramid2"/>
    <dgm:cxn modelId="{03C3018A-063F-42D6-97F3-74E6F11067AD}" srcId="{0F6809EC-747C-46A8-A867-4DED1F167460}" destId="{8505093C-1BA8-4C7D-AC17-57826F27DDF5}" srcOrd="2" destOrd="0" parTransId="{465C9909-9D0E-4AF6-A59B-8BEE9AA84117}" sibTransId="{B36049C3-FB86-42DA-B0FA-07642287F6DE}"/>
    <dgm:cxn modelId="{11C2388F-8230-414D-9354-DAE8BB58C4E3}" type="presOf" srcId="{6C000385-18F7-4DC9-B5ED-D06CDCEE4039}" destId="{FC20B2DA-E78D-4C1B-BF11-B266B6B0AAB0}" srcOrd="0" destOrd="0" presId="urn:microsoft.com/office/officeart/2005/8/layout/pyramid2"/>
    <dgm:cxn modelId="{8BA235AD-7BA3-4470-A902-DB3D0D9C0B94}" srcId="{0F6809EC-747C-46A8-A867-4DED1F167460}" destId="{3EF8170A-B4B0-4BB0-B8CB-0BE6D825988B}" srcOrd="0" destOrd="0" parTransId="{CBE5709E-228C-4357-AD57-E5DF0CD3D5FC}" sibTransId="{FF9FFCB9-72E9-4CA1-BC7D-0435ABE5F502}"/>
    <dgm:cxn modelId="{1B3E9DE7-0534-4AA5-8D7F-8BFE6386AE46}" type="presOf" srcId="{8505093C-1BA8-4C7D-AC17-57826F27DDF5}" destId="{A0B0F969-744F-44DB-93E0-2E045540A02C}" srcOrd="0" destOrd="0" presId="urn:microsoft.com/office/officeart/2005/8/layout/pyramid2"/>
    <dgm:cxn modelId="{1ECCCF72-E830-4238-BD84-838A61A75668}" type="presParOf" srcId="{83B76C6D-F966-43B0-A8FF-2391D7BC2ACE}" destId="{76309148-2B9E-4380-A86C-899BC6200A1B}" srcOrd="0" destOrd="0" presId="urn:microsoft.com/office/officeart/2005/8/layout/pyramid2"/>
    <dgm:cxn modelId="{CFC16834-CA79-4171-AB68-D39D621374EF}" type="presParOf" srcId="{83B76C6D-F966-43B0-A8FF-2391D7BC2ACE}" destId="{F6FBA8CC-B0EE-424D-AF25-D67D5302EFBF}" srcOrd="1" destOrd="0" presId="urn:microsoft.com/office/officeart/2005/8/layout/pyramid2"/>
    <dgm:cxn modelId="{D1925D94-CFB8-416C-8AD5-261EDBC45280}" type="presParOf" srcId="{F6FBA8CC-B0EE-424D-AF25-D67D5302EFBF}" destId="{618C5D73-938A-47BA-8664-D64D12878523}" srcOrd="0" destOrd="0" presId="urn:microsoft.com/office/officeart/2005/8/layout/pyramid2"/>
    <dgm:cxn modelId="{724726FD-0BD4-4431-B088-E29BA8B4855B}" type="presParOf" srcId="{F6FBA8CC-B0EE-424D-AF25-D67D5302EFBF}" destId="{D319D3AA-72D0-40AC-9E16-6AE542A06D6A}" srcOrd="1" destOrd="0" presId="urn:microsoft.com/office/officeart/2005/8/layout/pyramid2"/>
    <dgm:cxn modelId="{8349E62D-2657-43E7-BF5D-64674B87E103}" type="presParOf" srcId="{F6FBA8CC-B0EE-424D-AF25-D67D5302EFBF}" destId="{FC20B2DA-E78D-4C1B-BF11-B266B6B0AAB0}" srcOrd="2" destOrd="0" presId="urn:microsoft.com/office/officeart/2005/8/layout/pyramid2"/>
    <dgm:cxn modelId="{C84BA40E-E838-4299-9907-8FF965F91AAB}" type="presParOf" srcId="{F6FBA8CC-B0EE-424D-AF25-D67D5302EFBF}" destId="{174D88AC-7A1C-4581-A785-42268018297D}" srcOrd="3" destOrd="0" presId="urn:microsoft.com/office/officeart/2005/8/layout/pyramid2"/>
    <dgm:cxn modelId="{31AC053E-62FB-41E3-82F4-36ECD0A6C237}" type="presParOf" srcId="{F6FBA8CC-B0EE-424D-AF25-D67D5302EFBF}" destId="{A0B0F969-744F-44DB-93E0-2E045540A02C}" srcOrd="4" destOrd="0" presId="urn:microsoft.com/office/officeart/2005/8/layout/pyramid2"/>
    <dgm:cxn modelId="{E8FD7DFB-1028-48AE-B4C2-8D4E918FAE39}" type="presParOf" srcId="{F6FBA8CC-B0EE-424D-AF25-D67D5302EFBF}" destId="{B15A7142-F213-4200-B551-2E2532987BB1}" srcOrd="5" destOrd="0" presId="urn:microsoft.com/office/officeart/2005/8/layout/pyramid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C82ECB8-A1E6-4712-94A6-1B1B1FD2C41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C2375515-EAD0-4E46-8010-5F93AB4EB801}">
      <dgm:prSet custT="1"/>
      <dgm:spPr/>
      <dgm:t>
        <a:bodyPr/>
        <a:lstStyle/>
        <a:p>
          <a:r>
            <a:rPr lang="en-US" sz="3200" kern="1200" dirty="0">
              <a:solidFill>
                <a:schemeClr val="bg1"/>
              </a:solidFill>
              <a:latin typeface="Poppins" panose="00000500000000000000" pitchFamily="2" charset="0"/>
              <a:cs typeface="Poppins" panose="00000500000000000000" pitchFamily="2" charset="0"/>
            </a:rPr>
            <a:t>1</a:t>
          </a:r>
          <a:r>
            <a:rPr lang="en-US" sz="3200" kern="1200" dirty="0">
              <a:solidFill>
                <a:prstClr val="white"/>
              </a:solidFill>
              <a:latin typeface="Poppins" panose="00000500000000000000" pitchFamily="2" charset="0"/>
              <a:ea typeface="+mn-ea"/>
              <a:cs typeface="Poppins" panose="00000500000000000000" pitchFamily="2" charset="0"/>
            </a:rPr>
            <a:t>. Analyze encounter data to identify trends in utilization, costs, and claim coverage.</a:t>
          </a:r>
        </a:p>
      </dgm:t>
    </dgm:pt>
    <dgm:pt modelId="{FECAC8C9-232A-4187-B6DC-3B0A5CC57E25}" type="parTrans" cxnId="{4367953E-9FD7-4641-91D3-F93014105889}">
      <dgm:prSet/>
      <dgm:spPr/>
      <dgm:t>
        <a:bodyPr/>
        <a:lstStyle/>
        <a:p>
          <a:endParaRPr lang="en-US"/>
        </a:p>
      </dgm:t>
    </dgm:pt>
    <dgm:pt modelId="{07EF1E1D-7451-49E1-B24E-E2318BD326D3}" type="sibTrans" cxnId="{4367953E-9FD7-4641-91D3-F93014105889}">
      <dgm:prSet/>
      <dgm:spPr/>
      <dgm:t>
        <a:bodyPr/>
        <a:lstStyle/>
        <a:p>
          <a:endParaRPr lang="en-US"/>
        </a:p>
      </dgm:t>
    </dgm:pt>
    <dgm:pt modelId="{DC32F701-502D-4C70-9DD2-16D9BA93F59C}">
      <dgm:prSet custT="1"/>
      <dgm:spPr/>
      <dgm:t>
        <a:bodyPr/>
        <a:lstStyle/>
        <a:p>
          <a:pPr marL="0" lvl="0" indent="0" algn="l" defTabSz="1422400">
            <a:lnSpc>
              <a:spcPct val="90000"/>
            </a:lnSpc>
            <a:spcBef>
              <a:spcPct val="0"/>
            </a:spcBef>
            <a:spcAft>
              <a:spcPct val="35000"/>
            </a:spcAft>
            <a:buNone/>
          </a:pPr>
          <a:r>
            <a:rPr lang="en-US" sz="3200" kern="1200" dirty="0">
              <a:solidFill>
                <a:prstClr val="white"/>
              </a:solidFill>
              <a:latin typeface="Poppins" panose="00000500000000000000" pitchFamily="2" charset="0"/>
              <a:ea typeface="+mn-ea"/>
              <a:cs typeface="Poppins" panose="00000500000000000000" pitchFamily="2" charset="0"/>
            </a:rPr>
            <a:t>2. Measure key hospital metrics such as mortality rate, readmission rate, and average length of stay.</a:t>
          </a:r>
        </a:p>
      </dgm:t>
    </dgm:pt>
    <dgm:pt modelId="{FA938499-0801-4173-AC26-AB3EA1DD5929}" type="parTrans" cxnId="{308980EA-8423-4C93-9327-01DD81E43A5A}">
      <dgm:prSet/>
      <dgm:spPr/>
      <dgm:t>
        <a:bodyPr/>
        <a:lstStyle/>
        <a:p>
          <a:endParaRPr lang="en-US"/>
        </a:p>
      </dgm:t>
    </dgm:pt>
    <dgm:pt modelId="{AE9A5800-4BFB-4C2F-BDA9-4D663EFFA8BD}" type="sibTrans" cxnId="{308980EA-8423-4C93-9327-01DD81E43A5A}">
      <dgm:prSet/>
      <dgm:spPr/>
      <dgm:t>
        <a:bodyPr/>
        <a:lstStyle/>
        <a:p>
          <a:endParaRPr lang="en-US"/>
        </a:p>
      </dgm:t>
    </dgm:pt>
    <dgm:pt modelId="{350A1CFE-DF5A-4C26-914A-F33577544A3A}">
      <dgm:prSet custT="1"/>
      <dgm:spPr/>
      <dgm:t>
        <a:bodyPr/>
        <a:lstStyle/>
        <a:p>
          <a:r>
            <a:rPr lang="en-US" sz="3200" kern="1200" dirty="0">
              <a:solidFill>
                <a:schemeClr val="bg1"/>
              </a:solidFill>
              <a:latin typeface="Poppins" panose="00000500000000000000" pitchFamily="2" charset="0"/>
              <a:cs typeface="Poppins" panose="00000500000000000000" pitchFamily="2" charset="0"/>
            </a:rPr>
            <a:t>3</a:t>
          </a:r>
          <a:r>
            <a:rPr lang="en-US" sz="4000" kern="1200" dirty="0">
              <a:solidFill>
                <a:prstClr val="white"/>
              </a:solidFill>
              <a:latin typeface="Poppins" panose="00000500000000000000" pitchFamily="2" charset="0"/>
              <a:ea typeface="+mn-ea"/>
              <a:cs typeface="Poppins" panose="00000500000000000000" pitchFamily="2" charset="0"/>
            </a:rPr>
            <a:t>. </a:t>
          </a:r>
          <a:r>
            <a:rPr lang="en-US" sz="3200" kern="1200" dirty="0">
              <a:solidFill>
                <a:prstClr val="white"/>
              </a:solidFill>
              <a:latin typeface="Poppins" panose="00000500000000000000" pitchFamily="2" charset="0"/>
              <a:ea typeface="+mn-ea"/>
              <a:cs typeface="Poppins" panose="00000500000000000000" pitchFamily="2" charset="0"/>
            </a:rPr>
            <a:t>Compare base costs and total claim costs across encounter classes and payers.</a:t>
          </a:r>
        </a:p>
      </dgm:t>
    </dgm:pt>
    <dgm:pt modelId="{675E9610-7664-4EF9-A625-FB3579A0342F}" type="parTrans" cxnId="{7D46A68F-DE15-4663-AC8F-ABED48BCA4E0}">
      <dgm:prSet/>
      <dgm:spPr/>
      <dgm:t>
        <a:bodyPr/>
        <a:lstStyle/>
        <a:p>
          <a:endParaRPr lang="en-US"/>
        </a:p>
      </dgm:t>
    </dgm:pt>
    <dgm:pt modelId="{0ADC4E27-8E1E-4045-A1ED-108AEC47AC05}" type="sibTrans" cxnId="{7D46A68F-DE15-4663-AC8F-ABED48BCA4E0}">
      <dgm:prSet/>
      <dgm:spPr/>
      <dgm:t>
        <a:bodyPr/>
        <a:lstStyle/>
        <a:p>
          <a:endParaRPr lang="en-US"/>
        </a:p>
      </dgm:t>
    </dgm:pt>
    <dgm:pt modelId="{04CC9686-2BB8-4F71-BD9A-E67E7B2D979F}">
      <dgm:prSet custT="1"/>
      <dgm:spPr/>
      <dgm:t>
        <a:bodyPr/>
        <a:lstStyle/>
        <a:p>
          <a:r>
            <a:rPr lang="en-US" sz="3200" dirty="0">
              <a:solidFill>
                <a:schemeClr val="bg1"/>
              </a:solidFill>
              <a:latin typeface="Poppins" panose="00000500000000000000" pitchFamily="2" charset="0"/>
              <a:cs typeface="Poppins" panose="00000500000000000000" pitchFamily="2" charset="0"/>
            </a:rPr>
            <a:t>4. Detect inefficiencies, including encounters with zero coverage or unusually long durations.</a:t>
          </a:r>
        </a:p>
      </dgm:t>
    </dgm:pt>
    <dgm:pt modelId="{30B1AF28-DE41-4BFA-99D5-71DB631B83ED}" type="parTrans" cxnId="{8A4435D3-159E-4282-BF66-366502EE4F4D}">
      <dgm:prSet/>
      <dgm:spPr/>
      <dgm:t>
        <a:bodyPr/>
        <a:lstStyle/>
        <a:p>
          <a:endParaRPr lang="en-US"/>
        </a:p>
      </dgm:t>
    </dgm:pt>
    <dgm:pt modelId="{88238CC7-AAA6-4C98-9FD1-12A2F80A7E18}" type="sibTrans" cxnId="{8A4435D3-159E-4282-BF66-366502EE4F4D}">
      <dgm:prSet/>
      <dgm:spPr/>
      <dgm:t>
        <a:bodyPr/>
        <a:lstStyle/>
        <a:p>
          <a:endParaRPr lang="en-US"/>
        </a:p>
      </dgm:t>
    </dgm:pt>
    <dgm:pt modelId="{3BE3A15D-3997-42A3-A72E-778EA42D1D9A}">
      <dgm:prSet custT="1"/>
      <dgm:spPr/>
      <dgm:t>
        <a:bodyPr/>
        <a:lstStyle/>
        <a:p>
          <a:r>
            <a:rPr lang="en-US" sz="3200" dirty="0">
              <a:solidFill>
                <a:schemeClr val="bg1"/>
              </a:solidFill>
              <a:latin typeface="Poppins" panose="00000500000000000000" pitchFamily="2" charset="0"/>
              <a:cs typeface="Poppins" panose="00000500000000000000" pitchFamily="2" charset="0"/>
            </a:rPr>
            <a:t>5. Provide dashboards that summarize KPIs for policymakers, hospital directors, and </a:t>
          </a:r>
          <a:r>
            <a:rPr lang="en-US" sz="3200">
              <a:solidFill>
                <a:schemeClr val="bg1"/>
              </a:solidFill>
              <a:latin typeface="Poppins" panose="00000500000000000000" pitchFamily="2" charset="0"/>
              <a:cs typeface="Poppins" panose="00000500000000000000" pitchFamily="2" charset="0"/>
            </a:rPr>
            <a:t>investors</a:t>
          </a:r>
          <a:r>
            <a:rPr lang="en-US" sz="2900">
              <a:solidFill>
                <a:schemeClr val="bg1"/>
              </a:solidFill>
              <a:latin typeface="Poppins" panose="00000500000000000000" pitchFamily="2" charset="0"/>
              <a:cs typeface="Poppins" panose="00000500000000000000" pitchFamily="2" charset="0"/>
            </a:rPr>
            <a:t>.</a:t>
          </a:r>
          <a:endParaRPr lang="en-US" sz="2900" dirty="0">
            <a:solidFill>
              <a:schemeClr val="bg1"/>
            </a:solidFill>
            <a:latin typeface="Poppins" panose="00000500000000000000" pitchFamily="2" charset="0"/>
            <a:cs typeface="Poppins" panose="00000500000000000000" pitchFamily="2" charset="0"/>
          </a:endParaRPr>
        </a:p>
      </dgm:t>
    </dgm:pt>
    <dgm:pt modelId="{151CECFD-10DB-40FE-BEC2-C262FA44F3E0}" type="parTrans" cxnId="{17E3AF93-1357-40E4-BF84-DD9A644D46D0}">
      <dgm:prSet/>
      <dgm:spPr/>
      <dgm:t>
        <a:bodyPr/>
        <a:lstStyle/>
        <a:p>
          <a:endParaRPr lang="en-US"/>
        </a:p>
      </dgm:t>
    </dgm:pt>
    <dgm:pt modelId="{C3E07C63-2DD2-4D2F-8AC3-2F30B7FA186C}" type="sibTrans" cxnId="{17E3AF93-1357-40E4-BF84-DD9A644D46D0}">
      <dgm:prSet/>
      <dgm:spPr/>
      <dgm:t>
        <a:bodyPr/>
        <a:lstStyle/>
        <a:p>
          <a:endParaRPr lang="en-US"/>
        </a:p>
      </dgm:t>
    </dgm:pt>
    <dgm:pt modelId="{FB52F8E2-54B1-41BE-8CFA-76CFCE716BAD}" type="pres">
      <dgm:prSet presAssocID="{FC82ECB8-A1E6-4712-94A6-1B1B1FD2C411}" presName="vert0" presStyleCnt="0">
        <dgm:presLayoutVars>
          <dgm:dir/>
          <dgm:animOne val="branch"/>
          <dgm:animLvl val="lvl"/>
        </dgm:presLayoutVars>
      </dgm:prSet>
      <dgm:spPr/>
    </dgm:pt>
    <dgm:pt modelId="{C7C17B13-8ADD-4EB7-97FB-44B6034362A1}" type="pres">
      <dgm:prSet presAssocID="{C2375515-EAD0-4E46-8010-5F93AB4EB801}" presName="thickLine" presStyleLbl="alignNode1" presStyleIdx="0" presStyleCnt="5"/>
      <dgm:spPr/>
    </dgm:pt>
    <dgm:pt modelId="{E78A3602-6C2B-4814-B418-E38D77C8C2DE}" type="pres">
      <dgm:prSet presAssocID="{C2375515-EAD0-4E46-8010-5F93AB4EB801}" presName="horz1" presStyleCnt="0"/>
      <dgm:spPr/>
    </dgm:pt>
    <dgm:pt modelId="{0AC847BC-4D79-4CB8-A51E-6C33B2E13CBD}" type="pres">
      <dgm:prSet presAssocID="{C2375515-EAD0-4E46-8010-5F93AB4EB801}" presName="tx1" presStyleLbl="revTx" presStyleIdx="0" presStyleCnt="5"/>
      <dgm:spPr/>
    </dgm:pt>
    <dgm:pt modelId="{283075AE-1047-4148-9445-A979F5502844}" type="pres">
      <dgm:prSet presAssocID="{C2375515-EAD0-4E46-8010-5F93AB4EB801}" presName="vert1" presStyleCnt="0"/>
      <dgm:spPr/>
    </dgm:pt>
    <dgm:pt modelId="{CFA34D02-626B-47EB-AE20-74823303F80F}" type="pres">
      <dgm:prSet presAssocID="{DC32F701-502D-4C70-9DD2-16D9BA93F59C}" presName="thickLine" presStyleLbl="alignNode1" presStyleIdx="1" presStyleCnt="5"/>
      <dgm:spPr/>
    </dgm:pt>
    <dgm:pt modelId="{D8407944-33A7-4160-B892-FF9466FB5E4A}" type="pres">
      <dgm:prSet presAssocID="{DC32F701-502D-4C70-9DD2-16D9BA93F59C}" presName="horz1" presStyleCnt="0"/>
      <dgm:spPr/>
    </dgm:pt>
    <dgm:pt modelId="{D9DB48BD-FC7B-4EE3-9BA1-19A088B370BF}" type="pres">
      <dgm:prSet presAssocID="{DC32F701-502D-4C70-9DD2-16D9BA93F59C}" presName="tx1" presStyleLbl="revTx" presStyleIdx="1" presStyleCnt="5"/>
      <dgm:spPr/>
    </dgm:pt>
    <dgm:pt modelId="{DD3A84BD-2F70-4FEB-848C-1B208B47EEFC}" type="pres">
      <dgm:prSet presAssocID="{DC32F701-502D-4C70-9DD2-16D9BA93F59C}" presName="vert1" presStyleCnt="0"/>
      <dgm:spPr/>
    </dgm:pt>
    <dgm:pt modelId="{4D680B86-AB7D-449F-A2C6-7476BAA009BD}" type="pres">
      <dgm:prSet presAssocID="{350A1CFE-DF5A-4C26-914A-F33577544A3A}" presName="thickLine" presStyleLbl="alignNode1" presStyleIdx="2" presStyleCnt="5"/>
      <dgm:spPr/>
    </dgm:pt>
    <dgm:pt modelId="{17E61725-F303-4C4B-9FA7-FC75545C7FC1}" type="pres">
      <dgm:prSet presAssocID="{350A1CFE-DF5A-4C26-914A-F33577544A3A}" presName="horz1" presStyleCnt="0"/>
      <dgm:spPr/>
    </dgm:pt>
    <dgm:pt modelId="{CC2848F9-5A91-4273-A747-84F468CCBDA6}" type="pres">
      <dgm:prSet presAssocID="{350A1CFE-DF5A-4C26-914A-F33577544A3A}" presName="tx1" presStyleLbl="revTx" presStyleIdx="2" presStyleCnt="5" custLinFactNeighborY="-1754"/>
      <dgm:spPr/>
    </dgm:pt>
    <dgm:pt modelId="{7C623758-BE72-44A9-96F6-752E4B664495}" type="pres">
      <dgm:prSet presAssocID="{350A1CFE-DF5A-4C26-914A-F33577544A3A}" presName="vert1" presStyleCnt="0"/>
      <dgm:spPr/>
    </dgm:pt>
    <dgm:pt modelId="{600FFDEF-2218-4CEB-927D-50FE2F8FECEC}" type="pres">
      <dgm:prSet presAssocID="{04CC9686-2BB8-4F71-BD9A-E67E7B2D979F}" presName="thickLine" presStyleLbl="alignNode1" presStyleIdx="3" presStyleCnt="5"/>
      <dgm:spPr/>
    </dgm:pt>
    <dgm:pt modelId="{51DDFA11-EDFA-43AB-A016-6D293AB88F44}" type="pres">
      <dgm:prSet presAssocID="{04CC9686-2BB8-4F71-BD9A-E67E7B2D979F}" presName="horz1" presStyleCnt="0"/>
      <dgm:spPr/>
    </dgm:pt>
    <dgm:pt modelId="{49FE608E-7B64-4C7E-98CF-4143C2C37AEB}" type="pres">
      <dgm:prSet presAssocID="{04CC9686-2BB8-4F71-BD9A-E67E7B2D979F}" presName="tx1" presStyleLbl="revTx" presStyleIdx="3" presStyleCnt="5"/>
      <dgm:spPr/>
    </dgm:pt>
    <dgm:pt modelId="{1927BDCE-CC42-42B5-ADD3-707748CA94FF}" type="pres">
      <dgm:prSet presAssocID="{04CC9686-2BB8-4F71-BD9A-E67E7B2D979F}" presName="vert1" presStyleCnt="0"/>
      <dgm:spPr/>
    </dgm:pt>
    <dgm:pt modelId="{DE604794-06E5-4FE6-9DE6-5D6056AB1571}" type="pres">
      <dgm:prSet presAssocID="{3BE3A15D-3997-42A3-A72E-778EA42D1D9A}" presName="thickLine" presStyleLbl="alignNode1" presStyleIdx="4" presStyleCnt="5"/>
      <dgm:spPr/>
    </dgm:pt>
    <dgm:pt modelId="{84E356FA-B723-4D27-8D5B-CF499A5F31CD}" type="pres">
      <dgm:prSet presAssocID="{3BE3A15D-3997-42A3-A72E-778EA42D1D9A}" presName="horz1" presStyleCnt="0"/>
      <dgm:spPr/>
    </dgm:pt>
    <dgm:pt modelId="{29C35F7F-26AA-4E47-AF83-B587931EC64E}" type="pres">
      <dgm:prSet presAssocID="{3BE3A15D-3997-42A3-A72E-778EA42D1D9A}" presName="tx1" presStyleLbl="revTx" presStyleIdx="4" presStyleCnt="5"/>
      <dgm:spPr/>
    </dgm:pt>
    <dgm:pt modelId="{D913761E-8726-4EEA-AB9E-A37CE32541E9}" type="pres">
      <dgm:prSet presAssocID="{3BE3A15D-3997-42A3-A72E-778EA42D1D9A}" presName="vert1" presStyleCnt="0"/>
      <dgm:spPr/>
    </dgm:pt>
  </dgm:ptLst>
  <dgm:cxnLst>
    <dgm:cxn modelId="{70557710-983E-42B7-BAC7-307830515E84}" type="presOf" srcId="{DC32F701-502D-4C70-9DD2-16D9BA93F59C}" destId="{D9DB48BD-FC7B-4EE3-9BA1-19A088B370BF}" srcOrd="0" destOrd="0" presId="urn:microsoft.com/office/officeart/2008/layout/LinedList"/>
    <dgm:cxn modelId="{4367953E-9FD7-4641-91D3-F93014105889}" srcId="{FC82ECB8-A1E6-4712-94A6-1B1B1FD2C411}" destId="{C2375515-EAD0-4E46-8010-5F93AB4EB801}" srcOrd="0" destOrd="0" parTransId="{FECAC8C9-232A-4187-B6DC-3B0A5CC57E25}" sibTransId="{07EF1E1D-7451-49E1-B24E-E2318BD326D3}"/>
    <dgm:cxn modelId="{7D46A68F-DE15-4663-AC8F-ABED48BCA4E0}" srcId="{FC82ECB8-A1E6-4712-94A6-1B1B1FD2C411}" destId="{350A1CFE-DF5A-4C26-914A-F33577544A3A}" srcOrd="2" destOrd="0" parTransId="{675E9610-7664-4EF9-A625-FB3579A0342F}" sibTransId="{0ADC4E27-8E1E-4045-A1ED-108AEC47AC05}"/>
    <dgm:cxn modelId="{17E3AF93-1357-40E4-BF84-DD9A644D46D0}" srcId="{FC82ECB8-A1E6-4712-94A6-1B1B1FD2C411}" destId="{3BE3A15D-3997-42A3-A72E-778EA42D1D9A}" srcOrd="4" destOrd="0" parTransId="{151CECFD-10DB-40FE-BEC2-C262FA44F3E0}" sibTransId="{C3E07C63-2DD2-4D2F-8AC3-2F30B7FA186C}"/>
    <dgm:cxn modelId="{CD2C35A5-00BA-4CC6-A710-4E898214C275}" type="presOf" srcId="{C2375515-EAD0-4E46-8010-5F93AB4EB801}" destId="{0AC847BC-4D79-4CB8-A51E-6C33B2E13CBD}" srcOrd="0" destOrd="0" presId="urn:microsoft.com/office/officeart/2008/layout/LinedList"/>
    <dgm:cxn modelId="{99DD44A5-7EDC-4BB2-A42C-1B2F695EF807}" type="presOf" srcId="{3BE3A15D-3997-42A3-A72E-778EA42D1D9A}" destId="{29C35F7F-26AA-4E47-AF83-B587931EC64E}" srcOrd="0" destOrd="0" presId="urn:microsoft.com/office/officeart/2008/layout/LinedList"/>
    <dgm:cxn modelId="{8A4435D3-159E-4282-BF66-366502EE4F4D}" srcId="{FC82ECB8-A1E6-4712-94A6-1B1B1FD2C411}" destId="{04CC9686-2BB8-4F71-BD9A-E67E7B2D979F}" srcOrd="3" destOrd="0" parTransId="{30B1AF28-DE41-4BFA-99D5-71DB631B83ED}" sibTransId="{88238CC7-AAA6-4C98-9FD1-12A2F80A7E18}"/>
    <dgm:cxn modelId="{3990E9DD-2156-4627-8C3D-FAC66FDA4F64}" type="presOf" srcId="{350A1CFE-DF5A-4C26-914A-F33577544A3A}" destId="{CC2848F9-5A91-4273-A747-84F468CCBDA6}" srcOrd="0" destOrd="0" presId="urn:microsoft.com/office/officeart/2008/layout/LinedList"/>
    <dgm:cxn modelId="{308980EA-8423-4C93-9327-01DD81E43A5A}" srcId="{FC82ECB8-A1E6-4712-94A6-1B1B1FD2C411}" destId="{DC32F701-502D-4C70-9DD2-16D9BA93F59C}" srcOrd="1" destOrd="0" parTransId="{FA938499-0801-4173-AC26-AB3EA1DD5929}" sibTransId="{AE9A5800-4BFB-4C2F-BDA9-4D663EFFA8BD}"/>
    <dgm:cxn modelId="{69D290EB-46C5-4751-8B27-EB23B5C9E030}" type="presOf" srcId="{FC82ECB8-A1E6-4712-94A6-1B1B1FD2C411}" destId="{FB52F8E2-54B1-41BE-8CFA-76CFCE716BAD}" srcOrd="0" destOrd="0" presId="urn:microsoft.com/office/officeart/2008/layout/LinedList"/>
    <dgm:cxn modelId="{B824D5FC-D8AB-4A15-894F-AEB55E0CDD2D}" type="presOf" srcId="{04CC9686-2BB8-4F71-BD9A-E67E7B2D979F}" destId="{49FE608E-7B64-4C7E-98CF-4143C2C37AEB}" srcOrd="0" destOrd="0" presId="urn:microsoft.com/office/officeart/2008/layout/LinedList"/>
    <dgm:cxn modelId="{83C8CF45-AF88-4A74-AF58-6FEB31AC128C}" type="presParOf" srcId="{FB52F8E2-54B1-41BE-8CFA-76CFCE716BAD}" destId="{C7C17B13-8ADD-4EB7-97FB-44B6034362A1}" srcOrd="0" destOrd="0" presId="urn:microsoft.com/office/officeart/2008/layout/LinedList"/>
    <dgm:cxn modelId="{D320175E-AC31-4DDE-A859-6B504674FDD4}" type="presParOf" srcId="{FB52F8E2-54B1-41BE-8CFA-76CFCE716BAD}" destId="{E78A3602-6C2B-4814-B418-E38D77C8C2DE}" srcOrd="1" destOrd="0" presId="urn:microsoft.com/office/officeart/2008/layout/LinedList"/>
    <dgm:cxn modelId="{3E99FF87-3606-46EC-8722-61A62E790E87}" type="presParOf" srcId="{E78A3602-6C2B-4814-B418-E38D77C8C2DE}" destId="{0AC847BC-4D79-4CB8-A51E-6C33B2E13CBD}" srcOrd="0" destOrd="0" presId="urn:microsoft.com/office/officeart/2008/layout/LinedList"/>
    <dgm:cxn modelId="{B5405852-9C55-4458-8A52-3059597605DC}" type="presParOf" srcId="{E78A3602-6C2B-4814-B418-E38D77C8C2DE}" destId="{283075AE-1047-4148-9445-A979F5502844}" srcOrd="1" destOrd="0" presId="urn:microsoft.com/office/officeart/2008/layout/LinedList"/>
    <dgm:cxn modelId="{98FFB745-72DC-4189-BB3A-7CBBE94C0E11}" type="presParOf" srcId="{FB52F8E2-54B1-41BE-8CFA-76CFCE716BAD}" destId="{CFA34D02-626B-47EB-AE20-74823303F80F}" srcOrd="2" destOrd="0" presId="urn:microsoft.com/office/officeart/2008/layout/LinedList"/>
    <dgm:cxn modelId="{B2F1E547-3799-4FCF-A9D0-5F5BE20CEE6B}" type="presParOf" srcId="{FB52F8E2-54B1-41BE-8CFA-76CFCE716BAD}" destId="{D8407944-33A7-4160-B892-FF9466FB5E4A}" srcOrd="3" destOrd="0" presId="urn:microsoft.com/office/officeart/2008/layout/LinedList"/>
    <dgm:cxn modelId="{3B2306C3-9589-46A9-BA21-5B6E3ACC4C65}" type="presParOf" srcId="{D8407944-33A7-4160-B892-FF9466FB5E4A}" destId="{D9DB48BD-FC7B-4EE3-9BA1-19A088B370BF}" srcOrd="0" destOrd="0" presId="urn:microsoft.com/office/officeart/2008/layout/LinedList"/>
    <dgm:cxn modelId="{DE2CC586-0922-45DC-A7B0-34FB0EA0F6A6}" type="presParOf" srcId="{D8407944-33A7-4160-B892-FF9466FB5E4A}" destId="{DD3A84BD-2F70-4FEB-848C-1B208B47EEFC}" srcOrd="1" destOrd="0" presId="urn:microsoft.com/office/officeart/2008/layout/LinedList"/>
    <dgm:cxn modelId="{C6A781AD-8F0E-48BC-AD66-5984C5DADBDC}" type="presParOf" srcId="{FB52F8E2-54B1-41BE-8CFA-76CFCE716BAD}" destId="{4D680B86-AB7D-449F-A2C6-7476BAA009BD}" srcOrd="4" destOrd="0" presId="urn:microsoft.com/office/officeart/2008/layout/LinedList"/>
    <dgm:cxn modelId="{FC90B8FC-A07E-4DE7-859E-6148FB0710DF}" type="presParOf" srcId="{FB52F8E2-54B1-41BE-8CFA-76CFCE716BAD}" destId="{17E61725-F303-4C4B-9FA7-FC75545C7FC1}" srcOrd="5" destOrd="0" presId="urn:microsoft.com/office/officeart/2008/layout/LinedList"/>
    <dgm:cxn modelId="{29C78CCD-25DF-420F-AEA0-B2633D53F6E9}" type="presParOf" srcId="{17E61725-F303-4C4B-9FA7-FC75545C7FC1}" destId="{CC2848F9-5A91-4273-A747-84F468CCBDA6}" srcOrd="0" destOrd="0" presId="urn:microsoft.com/office/officeart/2008/layout/LinedList"/>
    <dgm:cxn modelId="{ADCED1EF-A3B0-4B91-AB70-860C68E0D3ED}" type="presParOf" srcId="{17E61725-F303-4C4B-9FA7-FC75545C7FC1}" destId="{7C623758-BE72-44A9-96F6-752E4B664495}" srcOrd="1" destOrd="0" presId="urn:microsoft.com/office/officeart/2008/layout/LinedList"/>
    <dgm:cxn modelId="{8E7836A4-2F1A-4910-A1F6-090E7E4525EC}" type="presParOf" srcId="{FB52F8E2-54B1-41BE-8CFA-76CFCE716BAD}" destId="{600FFDEF-2218-4CEB-927D-50FE2F8FECEC}" srcOrd="6" destOrd="0" presId="urn:microsoft.com/office/officeart/2008/layout/LinedList"/>
    <dgm:cxn modelId="{4C4515D6-1CB8-4D85-8915-45993D287868}" type="presParOf" srcId="{FB52F8E2-54B1-41BE-8CFA-76CFCE716BAD}" destId="{51DDFA11-EDFA-43AB-A016-6D293AB88F44}" srcOrd="7" destOrd="0" presId="urn:microsoft.com/office/officeart/2008/layout/LinedList"/>
    <dgm:cxn modelId="{78ACACF1-90BB-4131-B7EC-9D37670E6A34}" type="presParOf" srcId="{51DDFA11-EDFA-43AB-A016-6D293AB88F44}" destId="{49FE608E-7B64-4C7E-98CF-4143C2C37AEB}" srcOrd="0" destOrd="0" presId="urn:microsoft.com/office/officeart/2008/layout/LinedList"/>
    <dgm:cxn modelId="{A718A041-9A77-47B7-AA52-1E2F097CE407}" type="presParOf" srcId="{51DDFA11-EDFA-43AB-A016-6D293AB88F44}" destId="{1927BDCE-CC42-42B5-ADD3-707748CA94FF}" srcOrd="1" destOrd="0" presId="urn:microsoft.com/office/officeart/2008/layout/LinedList"/>
    <dgm:cxn modelId="{BC91CCA6-E54A-4EEB-90A6-98064DBCA896}" type="presParOf" srcId="{FB52F8E2-54B1-41BE-8CFA-76CFCE716BAD}" destId="{DE604794-06E5-4FE6-9DE6-5D6056AB1571}" srcOrd="8" destOrd="0" presId="urn:microsoft.com/office/officeart/2008/layout/LinedList"/>
    <dgm:cxn modelId="{5F6C7F5A-EEE7-4095-BF48-6B05DBF84BBC}" type="presParOf" srcId="{FB52F8E2-54B1-41BE-8CFA-76CFCE716BAD}" destId="{84E356FA-B723-4D27-8D5B-CF499A5F31CD}" srcOrd="9" destOrd="0" presId="urn:microsoft.com/office/officeart/2008/layout/LinedList"/>
    <dgm:cxn modelId="{BF0E3567-9F0B-48AC-896F-AB2B0C669FCA}" type="presParOf" srcId="{84E356FA-B723-4D27-8D5B-CF499A5F31CD}" destId="{29C35F7F-26AA-4E47-AF83-B587931EC64E}" srcOrd="0" destOrd="0" presId="urn:microsoft.com/office/officeart/2008/layout/LinedList"/>
    <dgm:cxn modelId="{8AD1A4CB-6EE1-41FC-BA25-CF73FA8A8E85}" type="presParOf" srcId="{84E356FA-B723-4D27-8D5B-CF499A5F31CD}" destId="{D913761E-8726-4EEA-AB9E-A37CE32541E9}"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E7FBF75-4FB2-43F3-99D7-3DFDD3F03D37}" type="doc">
      <dgm:prSet loTypeId="urn:microsoft.com/office/officeart/2005/8/layout/list1" loCatId="list" qsTypeId="urn:microsoft.com/office/officeart/2005/8/quickstyle/simple1" qsCatId="simple" csTypeId="urn:microsoft.com/office/officeart/2005/8/colors/accent0_1" csCatId="mainScheme" phldr="1"/>
      <dgm:spPr/>
      <dgm:t>
        <a:bodyPr/>
        <a:lstStyle/>
        <a:p>
          <a:endParaRPr lang="en-US"/>
        </a:p>
      </dgm:t>
    </dgm:pt>
    <dgm:pt modelId="{26580D0E-5776-4415-9830-63083D60445F}">
      <dgm:prSet phldrT="[Text]" phldr="0" custT="1"/>
      <dgm:spPr>
        <a:solidFill>
          <a:prstClr val="white">
            <a:hueOff val="0"/>
            <a:satOff val="0"/>
            <a:lumOff val="0"/>
            <a:alphaOff val="0"/>
          </a:prstClr>
        </a:solidFill>
        <a:ln w="25400" cap="flat" cmpd="sng" algn="ctr">
          <a:solidFill>
            <a:prstClr val="black">
              <a:shade val="80000"/>
              <a:hueOff val="0"/>
              <a:satOff val="0"/>
              <a:lumOff val="0"/>
              <a:alphaOff val="0"/>
            </a:prstClr>
          </a:solidFill>
          <a:prstDash val="solid"/>
        </a:ln>
        <a:effectLst/>
      </dgm:spPr>
      <dgm:t>
        <a:bodyPr spcFirstLastPara="0" vert="horz" wrap="square" lIns="411290" tIns="0" rIns="411290" bIns="0" numCol="1" spcCol="1270" anchor="ctr" anchorCtr="0"/>
        <a:lstStyle/>
        <a:p>
          <a:pPr marL="0" lvl="0" indent="0" algn="l" defTabSz="1466850">
            <a:lnSpc>
              <a:spcPct val="90000"/>
            </a:lnSpc>
            <a:spcBef>
              <a:spcPct val="0"/>
            </a:spcBef>
            <a:spcAft>
              <a:spcPct val="35000"/>
            </a:spcAft>
            <a:buNone/>
          </a:pPr>
          <a:r>
            <a:rPr lang="en-US" sz="3300" kern="1200" dirty="0"/>
            <a:t>Inpatient, ambulatory, and outpatient classes show prolonged stays, </a:t>
          </a:r>
          <a:r>
            <a:rPr lang="en-US" sz="3300" kern="1200" dirty="0">
              <a:solidFill>
                <a:prstClr val="black">
                  <a:hueOff val="0"/>
                  <a:satOff val="0"/>
                  <a:lumOff val="0"/>
                  <a:alphaOff val="0"/>
                </a:prstClr>
              </a:solidFill>
              <a:latin typeface="Calibri"/>
              <a:ea typeface="+mn-ea"/>
              <a:cs typeface="Poppins" panose="00000500000000000000" pitchFamily="2" charset="0"/>
            </a:rPr>
            <a:t>indicating</a:t>
          </a:r>
          <a:r>
            <a:rPr lang="en-US" sz="3300" kern="1200" dirty="0"/>
            <a:t> inefficiencies in patient turnover and case management.</a:t>
          </a:r>
          <a:endParaRPr lang="en-US" sz="3300" kern="1200" dirty="0">
            <a:solidFill>
              <a:prstClr val="black">
                <a:hueOff val="0"/>
                <a:satOff val="0"/>
                <a:lumOff val="0"/>
                <a:alphaOff val="0"/>
              </a:prstClr>
            </a:solidFill>
            <a:latin typeface="Calibri"/>
            <a:ea typeface="+mn-ea"/>
            <a:cs typeface="Poppins" panose="00000500000000000000" pitchFamily="2" charset="0"/>
          </a:endParaRPr>
        </a:p>
      </dgm:t>
    </dgm:pt>
    <dgm:pt modelId="{024718B0-8BFE-4C8D-A00A-78B634D31895}" type="parTrans" cxnId="{FF24D53D-65E5-4FF8-9528-F0B7D2F17861}">
      <dgm:prSet/>
      <dgm:spPr/>
      <dgm:t>
        <a:bodyPr/>
        <a:lstStyle/>
        <a:p>
          <a:endParaRPr lang="en-US"/>
        </a:p>
      </dgm:t>
    </dgm:pt>
    <dgm:pt modelId="{25D0450E-0AB2-4E36-9C26-5DF767E770D5}" type="sibTrans" cxnId="{FF24D53D-65E5-4FF8-9528-F0B7D2F17861}">
      <dgm:prSet/>
      <dgm:spPr/>
      <dgm:t>
        <a:bodyPr/>
        <a:lstStyle/>
        <a:p>
          <a:endParaRPr lang="en-US"/>
        </a:p>
      </dgm:t>
    </dgm:pt>
    <dgm:pt modelId="{6940B45E-3738-49BC-90F4-414DDCAF09A1}">
      <dgm:prSet phldrT="[Text]" phldr="0" custT="1"/>
      <dgm:spPr/>
      <dgm:t>
        <a:bodyPr/>
        <a:lstStyle/>
        <a:p>
          <a:r>
            <a:rPr lang="en-US" sz="3300" kern="1200" dirty="0"/>
            <a:t>Inpatient, urgent care, and emergency classes drive the highest treatment costs, while urgent care and emergency generate low or negative profit margins.</a:t>
          </a:r>
          <a:endParaRPr lang="en-US" sz="3100" kern="1200" dirty="0"/>
        </a:p>
      </dgm:t>
    </dgm:pt>
    <dgm:pt modelId="{F5C0C940-5404-4FC4-A449-068A86808958}" type="parTrans" cxnId="{2F7A6DC9-C9F3-4AA4-A4E6-7CE124479B10}">
      <dgm:prSet/>
      <dgm:spPr/>
      <dgm:t>
        <a:bodyPr/>
        <a:lstStyle/>
        <a:p>
          <a:endParaRPr lang="en-US"/>
        </a:p>
      </dgm:t>
    </dgm:pt>
    <dgm:pt modelId="{E9A3E9F9-8DAC-4DF0-8CAE-813702B20003}" type="sibTrans" cxnId="{2F7A6DC9-C9F3-4AA4-A4E6-7CE124479B10}">
      <dgm:prSet/>
      <dgm:spPr/>
      <dgm:t>
        <a:bodyPr/>
        <a:lstStyle/>
        <a:p>
          <a:endParaRPr lang="en-US"/>
        </a:p>
      </dgm:t>
    </dgm:pt>
    <dgm:pt modelId="{1FAF9CF3-7F9D-4D9D-9DF7-527460B13F16}">
      <dgm:prSet custT="1"/>
      <dgm:spPr/>
      <dgm:t>
        <a:bodyPr/>
        <a:lstStyle/>
        <a:p>
          <a:pPr>
            <a:buNone/>
          </a:pPr>
          <a:r>
            <a:rPr lang="en-US" sz="2800" b="1" i="1" kern="1200" dirty="0">
              <a:solidFill>
                <a:prstClr val="black">
                  <a:hueOff val="0"/>
                  <a:satOff val="0"/>
                  <a:lumOff val="0"/>
                  <a:alphaOff val="0"/>
                </a:prstClr>
              </a:solidFill>
              <a:latin typeface="Arial" panose="020B0604020202020204" pitchFamily="34" charset="0"/>
              <a:ea typeface="+mn-ea"/>
              <a:cs typeface="Arial" panose="020B0604020202020204" pitchFamily="34" charset="0"/>
            </a:rPr>
            <a:t>Operational</a:t>
          </a:r>
          <a:r>
            <a:rPr lang="en-US" sz="2800" kern="1200" dirty="0"/>
            <a:t> </a:t>
          </a:r>
          <a:r>
            <a:rPr lang="en-US" sz="2800" b="1" i="1" kern="1200" dirty="0">
              <a:solidFill>
                <a:prstClr val="black">
                  <a:hueOff val="0"/>
                  <a:satOff val="0"/>
                  <a:lumOff val="0"/>
                  <a:alphaOff val="0"/>
                </a:prstClr>
              </a:solidFill>
              <a:latin typeface="Arial" panose="020B0604020202020204" pitchFamily="34" charset="0"/>
              <a:ea typeface="+mn-ea"/>
              <a:cs typeface="Arial" panose="020B0604020202020204" pitchFamily="34" charset="0"/>
            </a:rPr>
            <a:t>efficiency risks</a:t>
          </a:r>
        </a:p>
      </dgm:t>
    </dgm:pt>
    <dgm:pt modelId="{09BFE7A6-0A93-4986-BF39-DEBED3EE221D}" type="parTrans" cxnId="{62C3D895-15F4-4624-BB3A-C048C8434A00}">
      <dgm:prSet/>
      <dgm:spPr/>
      <dgm:t>
        <a:bodyPr/>
        <a:lstStyle/>
        <a:p>
          <a:endParaRPr lang="en-US"/>
        </a:p>
      </dgm:t>
    </dgm:pt>
    <dgm:pt modelId="{4CE33198-17C8-4669-8C69-760C3CF34723}" type="sibTrans" cxnId="{62C3D895-15F4-4624-BB3A-C048C8434A00}">
      <dgm:prSet/>
      <dgm:spPr/>
      <dgm:t>
        <a:bodyPr/>
        <a:lstStyle/>
        <a:p>
          <a:endParaRPr lang="en-US"/>
        </a:p>
      </dgm:t>
    </dgm:pt>
    <dgm:pt modelId="{249E7E06-9E3D-4845-BB9C-D7063C8FF693}">
      <dgm:prSet custT="1"/>
      <dgm:spPr/>
      <dgm:t>
        <a:bodyPr/>
        <a:lstStyle/>
        <a:p>
          <a:pPr>
            <a:buNone/>
          </a:pPr>
          <a:r>
            <a:rPr lang="en-US" sz="2800" b="1" i="1" dirty="0">
              <a:latin typeface="Arial" panose="020B0604020202020204" pitchFamily="34" charset="0"/>
              <a:cs typeface="Arial" panose="020B0604020202020204" pitchFamily="34" charset="0"/>
            </a:rPr>
            <a:t>Healthcare Quality Issues</a:t>
          </a:r>
        </a:p>
      </dgm:t>
    </dgm:pt>
    <dgm:pt modelId="{4DBDFAF5-F925-4665-BBDC-F4BA3C8D31A0}" type="parTrans" cxnId="{C7A4E6ED-E6F8-4982-898F-8C0FB176068E}">
      <dgm:prSet/>
      <dgm:spPr/>
      <dgm:t>
        <a:bodyPr/>
        <a:lstStyle/>
        <a:p>
          <a:endParaRPr lang="en-US"/>
        </a:p>
      </dgm:t>
    </dgm:pt>
    <dgm:pt modelId="{F803EB0B-FD85-405D-9771-DF2ADB973BAD}" type="sibTrans" cxnId="{C7A4E6ED-E6F8-4982-898F-8C0FB176068E}">
      <dgm:prSet/>
      <dgm:spPr/>
      <dgm:t>
        <a:bodyPr/>
        <a:lstStyle/>
        <a:p>
          <a:endParaRPr lang="en-US"/>
        </a:p>
      </dgm:t>
    </dgm:pt>
    <dgm:pt modelId="{56EDF7AA-744C-4266-B8CF-3D388D1E60BB}">
      <dgm:prSet custT="1"/>
      <dgm:spPr/>
      <dgm:t>
        <a:bodyPr/>
        <a:lstStyle/>
        <a:p>
          <a:pPr>
            <a:buNone/>
          </a:pPr>
          <a:r>
            <a:rPr lang="en-US" sz="2800" b="1" i="1" kern="1200" dirty="0">
              <a:solidFill>
                <a:prstClr val="black">
                  <a:hueOff val="0"/>
                  <a:satOff val="0"/>
                  <a:lumOff val="0"/>
                  <a:alphaOff val="0"/>
                </a:prstClr>
              </a:solidFill>
              <a:latin typeface="Arial" panose="020B0604020202020204" pitchFamily="34" charset="0"/>
              <a:ea typeface="+mn-ea"/>
              <a:cs typeface="Arial" panose="020B0604020202020204" pitchFamily="34" charset="0"/>
            </a:rPr>
            <a:t>Cost management issues</a:t>
          </a:r>
        </a:p>
      </dgm:t>
    </dgm:pt>
    <dgm:pt modelId="{65B01946-8690-4E23-A13E-EB07130C29C7}" type="parTrans" cxnId="{C299AA13-45F9-4626-8D02-5B2807DB9199}">
      <dgm:prSet/>
      <dgm:spPr/>
      <dgm:t>
        <a:bodyPr/>
        <a:lstStyle/>
        <a:p>
          <a:endParaRPr lang="en-US"/>
        </a:p>
      </dgm:t>
    </dgm:pt>
    <dgm:pt modelId="{937030B4-7F7D-40EA-8035-3F67A3AC8B02}" type="sibTrans" cxnId="{C299AA13-45F9-4626-8D02-5B2807DB9199}">
      <dgm:prSet/>
      <dgm:spPr/>
      <dgm:t>
        <a:bodyPr/>
        <a:lstStyle/>
        <a:p>
          <a:endParaRPr lang="en-US"/>
        </a:p>
      </dgm:t>
    </dgm:pt>
    <dgm:pt modelId="{74E1CF40-3CC2-424A-A0DB-B97883112040}">
      <dgm:prSet custT="1"/>
      <dgm:spPr/>
      <dgm:t>
        <a:bodyPr/>
        <a:lstStyle/>
        <a:p>
          <a:pPr marL="285750" lvl="1" indent="-285750" algn="l" defTabSz="1244600">
            <a:lnSpc>
              <a:spcPct val="90000"/>
            </a:lnSpc>
            <a:spcBef>
              <a:spcPct val="0"/>
            </a:spcBef>
            <a:spcAft>
              <a:spcPct val="15000"/>
            </a:spcAft>
            <a:buNone/>
          </a:pPr>
          <a:r>
            <a:rPr lang="en-US" sz="2800" b="1" i="1" kern="1200" dirty="0">
              <a:solidFill>
                <a:prstClr val="black">
                  <a:hueOff val="0"/>
                  <a:satOff val="0"/>
                  <a:lumOff val="0"/>
                  <a:alphaOff val="0"/>
                </a:prstClr>
              </a:solidFill>
              <a:latin typeface="Arial" panose="020B0604020202020204" pitchFamily="34" charset="0"/>
              <a:ea typeface="+mn-ea"/>
              <a:cs typeface="Arial" panose="020B0604020202020204" pitchFamily="34" charset="0"/>
            </a:rPr>
            <a:t>Coverage Gap &amp; Access Inequities</a:t>
          </a:r>
        </a:p>
      </dgm:t>
    </dgm:pt>
    <dgm:pt modelId="{FA72F143-4659-4566-B286-F99D693559A8}" type="parTrans" cxnId="{92FA9BAE-F3EC-4264-8F36-724676929D68}">
      <dgm:prSet/>
      <dgm:spPr/>
      <dgm:t>
        <a:bodyPr/>
        <a:lstStyle/>
        <a:p>
          <a:endParaRPr lang="en-US"/>
        </a:p>
      </dgm:t>
    </dgm:pt>
    <dgm:pt modelId="{56DF286C-4C29-43EC-A845-598A2CEA805A}" type="sibTrans" cxnId="{92FA9BAE-F3EC-4264-8F36-724676929D68}">
      <dgm:prSet/>
      <dgm:spPr/>
      <dgm:t>
        <a:bodyPr/>
        <a:lstStyle/>
        <a:p>
          <a:endParaRPr lang="en-US"/>
        </a:p>
      </dgm:t>
    </dgm:pt>
    <dgm:pt modelId="{F2910671-5982-4A09-9054-366AD450A615}">
      <dgm:prSet phldrT="[Text]" custT="1"/>
      <dgm:spPr/>
      <dgm:t>
        <a:bodyPr/>
        <a:lstStyle/>
        <a:p>
          <a:r>
            <a:rPr lang="en-US" sz="3300" dirty="0">
              <a:latin typeface="+mn-lt"/>
              <a:cs typeface="Poppins" panose="00000500000000000000" pitchFamily="2" charset="0"/>
            </a:rPr>
            <a:t>High readmission and mortality rates in ambulatory and inpatient classes, with many deaths linked to unclear or misclassified encounter reasons.</a:t>
          </a:r>
        </a:p>
      </dgm:t>
    </dgm:pt>
    <dgm:pt modelId="{2CEB48D8-8D6C-4CCE-8EB7-B6F642DD4492}" type="sibTrans" cxnId="{5571F647-491F-4BB2-B766-3C1BB2EE8ADB}">
      <dgm:prSet/>
      <dgm:spPr/>
      <dgm:t>
        <a:bodyPr/>
        <a:lstStyle/>
        <a:p>
          <a:endParaRPr lang="en-US"/>
        </a:p>
      </dgm:t>
    </dgm:pt>
    <dgm:pt modelId="{4BD45A8B-F30D-4150-95B5-8F34D9F1E214}" type="parTrans" cxnId="{5571F647-491F-4BB2-B766-3C1BB2EE8ADB}">
      <dgm:prSet/>
      <dgm:spPr/>
      <dgm:t>
        <a:bodyPr/>
        <a:lstStyle/>
        <a:p>
          <a:endParaRPr lang="en-US"/>
        </a:p>
      </dgm:t>
    </dgm:pt>
    <dgm:pt modelId="{578757ED-F33B-4ABF-B228-1038A3CC3F95}">
      <dgm:prSet phldrT="[Text]" phldr="0" custT="1"/>
      <dgm:spPr/>
      <dgm:t>
        <a:bodyPr/>
        <a:lstStyle/>
        <a:p>
          <a:pPr>
            <a:buNone/>
          </a:pPr>
          <a:r>
            <a:rPr lang="en-US" sz="3300" dirty="0"/>
            <a:t>Insurance coverage is concentrated in lower-risk classes, while high-risk groups and races like Natives, Blacks, and Hawaiians face higher out-of-pocket expenses.</a:t>
          </a:r>
        </a:p>
      </dgm:t>
    </dgm:pt>
    <dgm:pt modelId="{507BF27A-E291-4FA9-BAF1-AA09EA3716BB}" type="parTrans" cxnId="{9DC72370-A097-4D1C-966F-9A9FA6CFFBA0}">
      <dgm:prSet/>
      <dgm:spPr/>
      <dgm:t>
        <a:bodyPr/>
        <a:lstStyle/>
        <a:p>
          <a:endParaRPr lang="en-US"/>
        </a:p>
      </dgm:t>
    </dgm:pt>
    <dgm:pt modelId="{63809F6B-24D7-4B6B-880D-2E20FD5907FB}" type="sibTrans" cxnId="{9DC72370-A097-4D1C-966F-9A9FA6CFFBA0}">
      <dgm:prSet/>
      <dgm:spPr/>
      <dgm:t>
        <a:bodyPr/>
        <a:lstStyle/>
        <a:p>
          <a:endParaRPr lang="en-US"/>
        </a:p>
      </dgm:t>
    </dgm:pt>
    <dgm:pt modelId="{588DA2B4-548D-4705-9D45-B5338681E94B}" type="pres">
      <dgm:prSet presAssocID="{7E7FBF75-4FB2-43F3-99D7-3DFDD3F03D37}" presName="linear" presStyleCnt="0">
        <dgm:presLayoutVars>
          <dgm:dir/>
          <dgm:animLvl val="lvl"/>
          <dgm:resizeHandles val="exact"/>
        </dgm:presLayoutVars>
      </dgm:prSet>
      <dgm:spPr/>
    </dgm:pt>
    <dgm:pt modelId="{A6908FD2-7AEC-41B7-A3AD-B7C5C79B65B8}" type="pres">
      <dgm:prSet presAssocID="{F2910671-5982-4A09-9054-366AD450A615}" presName="parentLin" presStyleCnt="0"/>
      <dgm:spPr/>
    </dgm:pt>
    <dgm:pt modelId="{A4B48CBA-A5EB-4514-B7A4-7267C359EC7E}" type="pres">
      <dgm:prSet presAssocID="{F2910671-5982-4A09-9054-366AD450A615}" presName="parentLeftMargin" presStyleLbl="node1" presStyleIdx="0" presStyleCnt="4"/>
      <dgm:spPr/>
    </dgm:pt>
    <dgm:pt modelId="{A238F878-DFEC-4E00-9A67-A9314DFD695F}" type="pres">
      <dgm:prSet presAssocID="{F2910671-5982-4A09-9054-366AD450A615}" presName="parentText" presStyleLbl="node1" presStyleIdx="0" presStyleCnt="4" custScaleX="122409" custScaleY="156794">
        <dgm:presLayoutVars>
          <dgm:chMax val="0"/>
          <dgm:bulletEnabled val="1"/>
        </dgm:presLayoutVars>
      </dgm:prSet>
      <dgm:spPr/>
    </dgm:pt>
    <dgm:pt modelId="{831D506E-13C4-446A-AD31-D43739585628}" type="pres">
      <dgm:prSet presAssocID="{F2910671-5982-4A09-9054-366AD450A615}" presName="negativeSpace" presStyleCnt="0"/>
      <dgm:spPr/>
    </dgm:pt>
    <dgm:pt modelId="{A7475C18-CE6A-4CD2-92F5-9F3BA6C65211}" type="pres">
      <dgm:prSet presAssocID="{F2910671-5982-4A09-9054-366AD450A615}" presName="childText" presStyleLbl="conFgAcc1" presStyleIdx="0" presStyleCnt="4">
        <dgm:presLayoutVars>
          <dgm:bulletEnabled val="1"/>
        </dgm:presLayoutVars>
      </dgm:prSet>
      <dgm:spPr/>
    </dgm:pt>
    <dgm:pt modelId="{62C295B0-A900-46EC-A6B0-A17565878D6D}" type="pres">
      <dgm:prSet presAssocID="{2CEB48D8-8D6C-4CCE-8EB7-B6F642DD4492}" presName="spaceBetweenRectangles" presStyleCnt="0"/>
      <dgm:spPr/>
    </dgm:pt>
    <dgm:pt modelId="{4C3BA320-B45A-443E-88CA-245FCACE1EF5}" type="pres">
      <dgm:prSet presAssocID="{26580D0E-5776-4415-9830-63083D60445F}" presName="parentLin" presStyleCnt="0"/>
      <dgm:spPr/>
    </dgm:pt>
    <dgm:pt modelId="{CAB773B5-727A-4B68-8EDA-87EFF5CE0D16}" type="pres">
      <dgm:prSet presAssocID="{26580D0E-5776-4415-9830-63083D60445F}" presName="parentLeftMargin" presStyleLbl="node1" presStyleIdx="0" presStyleCnt="4"/>
      <dgm:spPr/>
    </dgm:pt>
    <dgm:pt modelId="{B64DA004-A69A-41CD-A322-9C61846E3168}" type="pres">
      <dgm:prSet presAssocID="{26580D0E-5776-4415-9830-63083D60445F}" presName="parentText" presStyleLbl="node1" presStyleIdx="1" presStyleCnt="4" custScaleX="122422" custScaleY="156794">
        <dgm:presLayoutVars>
          <dgm:chMax val="0"/>
          <dgm:bulletEnabled val="1"/>
        </dgm:presLayoutVars>
      </dgm:prSet>
      <dgm:spPr>
        <a:xfrm>
          <a:off x="777240" y="2510780"/>
          <a:ext cx="10881360" cy="915120"/>
        </a:xfrm>
        <a:prstGeom prst="roundRect">
          <a:avLst/>
        </a:prstGeom>
      </dgm:spPr>
    </dgm:pt>
    <dgm:pt modelId="{C5C9BC49-0479-44C9-8D0C-276F61E6FC46}" type="pres">
      <dgm:prSet presAssocID="{26580D0E-5776-4415-9830-63083D60445F}" presName="negativeSpace" presStyleCnt="0"/>
      <dgm:spPr/>
    </dgm:pt>
    <dgm:pt modelId="{453F2F3B-BF15-4027-A21B-3269B09C09A8}" type="pres">
      <dgm:prSet presAssocID="{26580D0E-5776-4415-9830-63083D60445F}" presName="childText" presStyleLbl="conFgAcc1" presStyleIdx="1" presStyleCnt="4">
        <dgm:presLayoutVars>
          <dgm:bulletEnabled val="1"/>
        </dgm:presLayoutVars>
      </dgm:prSet>
      <dgm:spPr/>
    </dgm:pt>
    <dgm:pt modelId="{47EB3E1F-F235-4B5A-BA96-C3400D9060B7}" type="pres">
      <dgm:prSet presAssocID="{25D0450E-0AB2-4E36-9C26-5DF767E770D5}" presName="spaceBetweenRectangles" presStyleCnt="0"/>
      <dgm:spPr/>
    </dgm:pt>
    <dgm:pt modelId="{8939605C-CC87-4439-92E1-E32DB2A9390F}" type="pres">
      <dgm:prSet presAssocID="{6940B45E-3738-49BC-90F4-414DDCAF09A1}" presName="parentLin" presStyleCnt="0"/>
      <dgm:spPr/>
    </dgm:pt>
    <dgm:pt modelId="{5732BEF8-350B-4F5B-8E59-53808A6405F8}" type="pres">
      <dgm:prSet presAssocID="{6940B45E-3738-49BC-90F4-414DDCAF09A1}" presName="parentLeftMargin" presStyleLbl="node1" presStyleIdx="1" presStyleCnt="4"/>
      <dgm:spPr/>
    </dgm:pt>
    <dgm:pt modelId="{E84F8B17-F1EF-4FEC-97B4-A9ED1AD8C1FF}" type="pres">
      <dgm:prSet presAssocID="{6940B45E-3738-49BC-90F4-414DDCAF09A1}" presName="parentText" presStyleLbl="node1" presStyleIdx="2" presStyleCnt="4" custScaleX="122422" custScaleY="169861">
        <dgm:presLayoutVars>
          <dgm:chMax val="0"/>
          <dgm:bulletEnabled val="1"/>
        </dgm:presLayoutVars>
      </dgm:prSet>
      <dgm:spPr/>
    </dgm:pt>
    <dgm:pt modelId="{E246DB0A-B287-4439-9724-7BD0089486B3}" type="pres">
      <dgm:prSet presAssocID="{6940B45E-3738-49BC-90F4-414DDCAF09A1}" presName="negativeSpace" presStyleCnt="0"/>
      <dgm:spPr/>
    </dgm:pt>
    <dgm:pt modelId="{3C8CDFB2-23D6-49FD-96A1-16161061DD0E}" type="pres">
      <dgm:prSet presAssocID="{6940B45E-3738-49BC-90F4-414DDCAF09A1}" presName="childText" presStyleLbl="conFgAcc1" presStyleIdx="2" presStyleCnt="4">
        <dgm:presLayoutVars>
          <dgm:bulletEnabled val="1"/>
        </dgm:presLayoutVars>
      </dgm:prSet>
      <dgm:spPr/>
    </dgm:pt>
    <dgm:pt modelId="{A21C5017-4B75-48BC-AFB9-501095B36514}" type="pres">
      <dgm:prSet presAssocID="{E9A3E9F9-8DAC-4DF0-8CAE-813702B20003}" presName="spaceBetweenRectangles" presStyleCnt="0"/>
      <dgm:spPr/>
    </dgm:pt>
    <dgm:pt modelId="{C349C6C9-2674-41E9-AE0E-2CB2BD72C2D0}" type="pres">
      <dgm:prSet presAssocID="{578757ED-F33B-4ABF-B228-1038A3CC3F95}" presName="parentLin" presStyleCnt="0"/>
      <dgm:spPr/>
    </dgm:pt>
    <dgm:pt modelId="{31464D0E-2262-458B-8C22-2B09B6AC4A61}" type="pres">
      <dgm:prSet presAssocID="{578757ED-F33B-4ABF-B228-1038A3CC3F95}" presName="parentLeftMargin" presStyleLbl="node1" presStyleIdx="2" presStyleCnt="4"/>
      <dgm:spPr/>
    </dgm:pt>
    <dgm:pt modelId="{43804967-ABDC-411E-A9B6-A8F3AD4B334E}" type="pres">
      <dgm:prSet presAssocID="{578757ED-F33B-4ABF-B228-1038A3CC3F95}" presName="parentText" presStyleLbl="node1" presStyleIdx="3" presStyleCnt="4" custScaleX="122422" custScaleY="169861">
        <dgm:presLayoutVars>
          <dgm:chMax val="0"/>
          <dgm:bulletEnabled val="1"/>
        </dgm:presLayoutVars>
      </dgm:prSet>
      <dgm:spPr/>
    </dgm:pt>
    <dgm:pt modelId="{84E83EF1-0A72-4364-A509-1E812BDCC459}" type="pres">
      <dgm:prSet presAssocID="{578757ED-F33B-4ABF-B228-1038A3CC3F95}" presName="negativeSpace" presStyleCnt="0"/>
      <dgm:spPr/>
    </dgm:pt>
    <dgm:pt modelId="{CB55BEA6-DC87-4980-BFC0-8470C86FB39D}" type="pres">
      <dgm:prSet presAssocID="{578757ED-F33B-4ABF-B228-1038A3CC3F95}" presName="childText" presStyleLbl="conFgAcc1" presStyleIdx="3" presStyleCnt="4">
        <dgm:presLayoutVars>
          <dgm:bulletEnabled val="1"/>
        </dgm:presLayoutVars>
      </dgm:prSet>
      <dgm:spPr/>
    </dgm:pt>
  </dgm:ptLst>
  <dgm:cxnLst>
    <dgm:cxn modelId="{344F7500-9D5F-41F4-88B1-BD19B7B05614}" type="presOf" srcId="{249E7E06-9E3D-4845-BB9C-D7063C8FF693}" destId="{A7475C18-CE6A-4CD2-92F5-9F3BA6C65211}" srcOrd="0" destOrd="0" presId="urn:microsoft.com/office/officeart/2005/8/layout/list1"/>
    <dgm:cxn modelId="{C299AA13-45F9-4626-8D02-5B2807DB9199}" srcId="{6940B45E-3738-49BC-90F4-414DDCAF09A1}" destId="{56EDF7AA-744C-4266-B8CF-3D388D1E60BB}" srcOrd="0" destOrd="0" parTransId="{65B01946-8690-4E23-A13E-EB07130C29C7}" sibTransId="{937030B4-7F7D-40EA-8035-3F67A3AC8B02}"/>
    <dgm:cxn modelId="{FF24D53D-65E5-4FF8-9528-F0B7D2F17861}" srcId="{7E7FBF75-4FB2-43F3-99D7-3DFDD3F03D37}" destId="{26580D0E-5776-4415-9830-63083D60445F}" srcOrd="1" destOrd="0" parTransId="{024718B0-8BFE-4C8D-A00A-78B634D31895}" sibTransId="{25D0450E-0AB2-4E36-9C26-5DF767E770D5}"/>
    <dgm:cxn modelId="{9732973E-CD39-458F-93CC-F1F42D1C3F4C}" type="presOf" srcId="{6940B45E-3738-49BC-90F4-414DDCAF09A1}" destId="{E84F8B17-F1EF-4FEC-97B4-A9ED1AD8C1FF}" srcOrd="1" destOrd="0" presId="urn:microsoft.com/office/officeart/2005/8/layout/list1"/>
    <dgm:cxn modelId="{CF979540-AD90-4F21-B583-926ADBA16421}" type="presOf" srcId="{6940B45E-3738-49BC-90F4-414DDCAF09A1}" destId="{5732BEF8-350B-4F5B-8E59-53808A6405F8}" srcOrd="0" destOrd="0" presId="urn:microsoft.com/office/officeart/2005/8/layout/list1"/>
    <dgm:cxn modelId="{5571F647-491F-4BB2-B766-3C1BB2EE8ADB}" srcId="{7E7FBF75-4FB2-43F3-99D7-3DFDD3F03D37}" destId="{F2910671-5982-4A09-9054-366AD450A615}" srcOrd="0" destOrd="0" parTransId="{4BD45A8B-F30D-4150-95B5-8F34D9F1E214}" sibTransId="{2CEB48D8-8D6C-4CCE-8EB7-B6F642DD4492}"/>
    <dgm:cxn modelId="{9DC72370-A097-4D1C-966F-9A9FA6CFFBA0}" srcId="{7E7FBF75-4FB2-43F3-99D7-3DFDD3F03D37}" destId="{578757ED-F33B-4ABF-B228-1038A3CC3F95}" srcOrd="3" destOrd="0" parTransId="{507BF27A-E291-4FA9-BAF1-AA09EA3716BB}" sibTransId="{63809F6B-24D7-4B6B-880D-2E20FD5907FB}"/>
    <dgm:cxn modelId="{185CF671-EEE7-41A9-B5A1-D2A978D9C628}" type="presOf" srcId="{578757ED-F33B-4ABF-B228-1038A3CC3F95}" destId="{43804967-ABDC-411E-A9B6-A8F3AD4B334E}" srcOrd="1" destOrd="0" presId="urn:microsoft.com/office/officeart/2005/8/layout/list1"/>
    <dgm:cxn modelId="{BFA53753-FC5B-4472-8FB3-9BA015042F39}" type="presOf" srcId="{1FAF9CF3-7F9D-4D9D-9DF7-527460B13F16}" destId="{453F2F3B-BF15-4027-A21B-3269B09C09A8}" srcOrd="0" destOrd="0" presId="urn:microsoft.com/office/officeart/2005/8/layout/list1"/>
    <dgm:cxn modelId="{FF57C47D-A809-4053-8DF1-2AAF6EA55D8E}" type="presOf" srcId="{7E7FBF75-4FB2-43F3-99D7-3DFDD3F03D37}" destId="{588DA2B4-548D-4705-9D45-B5338681E94B}" srcOrd="0" destOrd="0" presId="urn:microsoft.com/office/officeart/2005/8/layout/list1"/>
    <dgm:cxn modelId="{62C3D895-15F4-4624-BB3A-C048C8434A00}" srcId="{26580D0E-5776-4415-9830-63083D60445F}" destId="{1FAF9CF3-7F9D-4D9D-9DF7-527460B13F16}" srcOrd="0" destOrd="0" parTransId="{09BFE7A6-0A93-4986-BF39-DEBED3EE221D}" sibTransId="{4CE33198-17C8-4669-8C69-760C3CF34723}"/>
    <dgm:cxn modelId="{52357296-D93C-4108-875D-216C63913F5B}" type="presOf" srcId="{F2910671-5982-4A09-9054-366AD450A615}" destId="{A238F878-DFEC-4E00-9A67-A9314DFD695F}" srcOrd="1" destOrd="0" presId="urn:microsoft.com/office/officeart/2005/8/layout/list1"/>
    <dgm:cxn modelId="{08DB15AA-2E2E-455F-B6A1-376783A5C9A9}" type="presOf" srcId="{26580D0E-5776-4415-9830-63083D60445F}" destId="{B64DA004-A69A-41CD-A322-9C61846E3168}" srcOrd="1" destOrd="0" presId="urn:microsoft.com/office/officeart/2005/8/layout/list1"/>
    <dgm:cxn modelId="{92FA9BAE-F3EC-4264-8F36-724676929D68}" srcId="{578757ED-F33B-4ABF-B228-1038A3CC3F95}" destId="{74E1CF40-3CC2-424A-A0DB-B97883112040}" srcOrd="0" destOrd="0" parTransId="{FA72F143-4659-4566-B286-F99D693559A8}" sibTransId="{56DF286C-4C29-43EC-A845-598A2CEA805A}"/>
    <dgm:cxn modelId="{AB950BB3-442D-4FED-A111-F868B974ACF1}" type="presOf" srcId="{56EDF7AA-744C-4266-B8CF-3D388D1E60BB}" destId="{3C8CDFB2-23D6-49FD-96A1-16161061DD0E}" srcOrd="0" destOrd="0" presId="urn:microsoft.com/office/officeart/2005/8/layout/list1"/>
    <dgm:cxn modelId="{B98C71B9-FF2F-42EC-80F9-328E9ED472BB}" type="presOf" srcId="{74E1CF40-3CC2-424A-A0DB-B97883112040}" destId="{CB55BEA6-DC87-4980-BFC0-8470C86FB39D}" srcOrd="0" destOrd="0" presId="urn:microsoft.com/office/officeart/2005/8/layout/list1"/>
    <dgm:cxn modelId="{2F7A6DC9-C9F3-4AA4-A4E6-7CE124479B10}" srcId="{7E7FBF75-4FB2-43F3-99D7-3DFDD3F03D37}" destId="{6940B45E-3738-49BC-90F4-414DDCAF09A1}" srcOrd="2" destOrd="0" parTransId="{F5C0C940-5404-4FC4-A449-068A86808958}" sibTransId="{E9A3E9F9-8DAC-4DF0-8CAE-813702B20003}"/>
    <dgm:cxn modelId="{C31BCBE6-DEE6-4FB1-BF6A-FD9141CFC29C}" type="presOf" srcId="{26580D0E-5776-4415-9830-63083D60445F}" destId="{CAB773B5-727A-4B68-8EDA-87EFF5CE0D16}" srcOrd="0" destOrd="0" presId="urn:microsoft.com/office/officeart/2005/8/layout/list1"/>
    <dgm:cxn modelId="{C7A4E6ED-E6F8-4982-898F-8C0FB176068E}" srcId="{F2910671-5982-4A09-9054-366AD450A615}" destId="{249E7E06-9E3D-4845-BB9C-D7063C8FF693}" srcOrd="0" destOrd="0" parTransId="{4DBDFAF5-F925-4665-BBDC-F4BA3C8D31A0}" sibTransId="{F803EB0B-FD85-405D-9771-DF2ADB973BAD}"/>
    <dgm:cxn modelId="{D0CAF8F5-CFC5-4AAC-93AC-C615D1EE3089}" type="presOf" srcId="{578757ED-F33B-4ABF-B228-1038A3CC3F95}" destId="{31464D0E-2262-458B-8C22-2B09B6AC4A61}" srcOrd="0" destOrd="0" presId="urn:microsoft.com/office/officeart/2005/8/layout/list1"/>
    <dgm:cxn modelId="{CD81DCFF-0249-4BE5-853C-910B798A510E}" type="presOf" srcId="{F2910671-5982-4A09-9054-366AD450A615}" destId="{A4B48CBA-A5EB-4514-B7A4-7267C359EC7E}" srcOrd="0" destOrd="0" presId="urn:microsoft.com/office/officeart/2005/8/layout/list1"/>
    <dgm:cxn modelId="{A7FA048D-DB1C-45A0-B617-9C97CCD64075}" type="presParOf" srcId="{588DA2B4-548D-4705-9D45-B5338681E94B}" destId="{A6908FD2-7AEC-41B7-A3AD-B7C5C79B65B8}" srcOrd="0" destOrd="0" presId="urn:microsoft.com/office/officeart/2005/8/layout/list1"/>
    <dgm:cxn modelId="{CBDD7013-6AF6-41CC-A300-27EC053EB294}" type="presParOf" srcId="{A6908FD2-7AEC-41B7-A3AD-B7C5C79B65B8}" destId="{A4B48CBA-A5EB-4514-B7A4-7267C359EC7E}" srcOrd="0" destOrd="0" presId="urn:microsoft.com/office/officeart/2005/8/layout/list1"/>
    <dgm:cxn modelId="{4A7471C5-095C-4604-8A38-96793ECADEC7}" type="presParOf" srcId="{A6908FD2-7AEC-41B7-A3AD-B7C5C79B65B8}" destId="{A238F878-DFEC-4E00-9A67-A9314DFD695F}" srcOrd="1" destOrd="0" presId="urn:microsoft.com/office/officeart/2005/8/layout/list1"/>
    <dgm:cxn modelId="{3D22214E-E7C4-45AC-AEE1-28A36C6CBDAF}" type="presParOf" srcId="{588DA2B4-548D-4705-9D45-B5338681E94B}" destId="{831D506E-13C4-446A-AD31-D43739585628}" srcOrd="1" destOrd="0" presId="urn:microsoft.com/office/officeart/2005/8/layout/list1"/>
    <dgm:cxn modelId="{24C16C10-4A75-4845-AD56-8F04B54EC518}" type="presParOf" srcId="{588DA2B4-548D-4705-9D45-B5338681E94B}" destId="{A7475C18-CE6A-4CD2-92F5-9F3BA6C65211}" srcOrd="2" destOrd="0" presId="urn:microsoft.com/office/officeart/2005/8/layout/list1"/>
    <dgm:cxn modelId="{0F168311-C227-4666-8F5E-6F80DB6A95F7}" type="presParOf" srcId="{588DA2B4-548D-4705-9D45-B5338681E94B}" destId="{62C295B0-A900-46EC-A6B0-A17565878D6D}" srcOrd="3" destOrd="0" presId="urn:microsoft.com/office/officeart/2005/8/layout/list1"/>
    <dgm:cxn modelId="{7CFDE49C-22D8-4C71-95AD-F620573BA45D}" type="presParOf" srcId="{588DA2B4-548D-4705-9D45-B5338681E94B}" destId="{4C3BA320-B45A-443E-88CA-245FCACE1EF5}" srcOrd="4" destOrd="0" presId="urn:microsoft.com/office/officeart/2005/8/layout/list1"/>
    <dgm:cxn modelId="{5D210A35-E364-4677-BF91-8A5CEF60B222}" type="presParOf" srcId="{4C3BA320-B45A-443E-88CA-245FCACE1EF5}" destId="{CAB773B5-727A-4B68-8EDA-87EFF5CE0D16}" srcOrd="0" destOrd="0" presId="urn:microsoft.com/office/officeart/2005/8/layout/list1"/>
    <dgm:cxn modelId="{3BB0855F-5D18-44EF-ABC0-8786B8D8D9CF}" type="presParOf" srcId="{4C3BA320-B45A-443E-88CA-245FCACE1EF5}" destId="{B64DA004-A69A-41CD-A322-9C61846E3168}" srcOrd="1" destOrd="0" presId="urn:microsoft.com/office/officeart/2005/8/layout/list1"/>
    <dgm:cxn modelId="{A8FF0A2B-E6A2-4678-BF75-89021348C534}" type="presParOf" srcId="{588DA2B4-548D-4705-9D45-B5338681E94B}" destId="{C5C9BC49-0479-44C9-8D0C-276F61E6FC46}" srcOrd="5" destOrd="0" presId="urn:microsoft.com/office/officeart/2005/8/layout/list1"/>
    <dgm:cxn modelId="{80BAC129-A24B-43AA-A26A-66705F0952A6}" type="presParOf" srcId="{588DA2B4-548D-4705-9D45-B5338681E94B}" destId="{453F2F3B-BF15-4027-A21B-3269B09C09A8}" srcOrd="6" destOrd="0" presId="urn:microsoft.com/office/officeart/2005/8/layout/list1"/>
    <dgm:cxn modelId="{16A8E39E-37D1-4CCA-AD9F-FD607C17B2CC}" type="presParOf" srcId="{588DA2B4-548D-4705-9D45-B5338681E94B}" destId="{47EB3E1F-F235-4B5A-BA96-C3400D9060B7}" srcOrd="7" destOrd="0" presId="urn:microsoft.com/office/officeart/2005/8/layout/list1"/>
    <dgm:cxn modelId="{7C5F3E4F-D4AB-4175-843B-32DF11A3FFBC}" type="presParOf" srcId="{588DA2B4-548D-4705-9D45-B5338681E94B}" destId="{8939605C-CC87-4439-92E1-E32DB2A9390F}" srcOrd="8" destOrd="0" presId="urn:microsoft.com/office/officeart/2005/8/layout/list1"/>
    <dgm:cxn modelId="{D65C11D8-9F79-465C-B25F-8F40B0BC7EE3}" type="presParOf" srcId="{8939605C-CC87-4439-92E1-E32DB2A9390F}" destId="{5732BEF8-350B-4F5B-8E59-53808A6405F8}" srcOrd="0" destOrd="0" presId="urn:microsoft.com/office/officeart/2005/8/layout/list1"/>
    <dgm:cxn modelId="{89F09F7C-E21F-4DCF-B956-9B155A7B7328}" type="presParOf" srcId="{8939605C-CC87-4439-92E1-E32DB2A9390F}" destId="{E84F8B17-F1EF-4FEC-97B4-A9ED1AD8C1FF}" srcOrd="1" destOrd="0" presId="urn:microsoft.com/office/officeart/2005/8/layout/list1"/>
    <dgm:cxn modelId="{8EB5A542-87D4-4EED-8F59-D4A56A5553ED}" type="presParOf" srcId="{588DA2B4-548D-4705-9D45-B5338681E94B}" destId="{E246DB0A-B287-4439-9724-7BD0089486B3}" srcOrd="9" destOrd="0" presId="urn:microsoft.com/office/officeart/2005/8/layout/list1"/>
    <dgm:cxn modelId="{EB1F0BD3-13CF-4EE2-A07B-5621A4C81A71}" type="presParOf" srcId="{588DA2B4-548D-4705-9D45-B5338681E94B}" destId="{3C8CDFB2-23D6-49FD-96A1-16161061DD0E}" srcOrd="10" destOrd="0" presId="urn:microsoft.com/office/officeart/2005/8/layout/list1"/>
    <dgm:cxn modelId="{19E6248C-8623-45E7-AD4B-4888E282F090}" type="presParOf" srcId="{588DA2B4-548D-4705-9D45-B5338681E94B}" destId="{A21C5017-4B75-48BC-AFB9-501095B36514}" srcOrd="11" destOrd="0" presId="urn:microsoft.com/office/officeart/2005/8/layout/list1"/>
    <dgm:cxn modelId="{5033F575-BD07-4BE2-8C85-968BCC40412C}" type="presParOf" srcId="{588DA2B4-548D-4705-9D45-B5338681E94B}" destId="{C349C6C9-2674-41E9-AE0E-2CB2BD72C2D0}" srcOrd="12" destOrd="0" presId="urn:microsoft.com/office/officeart/2005/8/layout/list1"/>
    <dgm:cxn modelId="{D04D0A07-4353-469A-95BD-64E81B01C634}" type="presParOf" srcId="{C349C6C9-2674-41E9-AE0E-2CB2BD72C2D0}" destId="{31464D0E-2262-458B-8C22-2B09B6AC4A61}" srcOrd="0" destOrd="0" presId="urn:microsoft.com/office/officeart/2005/8/layout/list1"/>
    <dgm:cxn modelId="{51B5DD25-ABAB-4389-8497-96FFD113F2A9}" type="presParOf" srcId="{C349C6C9-2674-41E9-AE0E-2CB2BD72C2D0}" destId="{43804967-ABDC-411E-A9B6-A8F3AD4B334E}" srcOrd="1" destOrd="0" presId="urn:microsoft.com/office/officeart/2005/8/layout/list1"/>
    <dgm:cxn modelId="{E539B4BF-C612-48EA-9F16-F01DFB6FAF5D}" type="presParOf" srcId="{588DA2B4-548D-4705-9D45-B5338681E94B}" destId="{84E83EF1-0A72-4364-A509-1E812BDCC459}" srcOrd="13" destOrd="0" presId="urn:microsoft.com/office/officeart/2005/8/layout/list1"/>
    <dgm:cxn modelId="{05D6EF4B-1369-4E3E-B43B-1649E01148EA}" type="presParOf" srcId="{588DA2B4-548D-4705-9D45-B5338681E94B}" destId="{CB55BEA6-DC87-4980-BFC0-8470C86FB39D}"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309148-2B9E-4380-A86C-899BC6200A1B}">
      <dsp:nvSpPr>
        <dsp:cNvPr id="0" name=""/>
        <dsp:cNvSpPr/>
      </dsp:nvSpPr>
      <dsp:spPr>
        <a:xfrm>
          <a:off x="1404766" y="0"/>
          <a:ext cx="4522369" cy="6591628"/>
        </a:xfrm>
        <a:prstGeom prst="flowChartOnlineStorage">
          <a:avLst/>
        </a:prstGeom>
        <a:gradFill flip="none" rotWithShape="0">
          <a:gsLst>
            <a:gs pos="0">
              <a:srgbClr val="7ED957">
                <a:shade val="30000"/>
                <a:satMod val="115000"/>
              </a:srgbClr>
            </a:gs>
            <a:gs pos="50000">
              <a:srgbClr val="7ED957">
                <a:shade val="67500"/>
                <a:satMod val="115000"/>
              </a:srgbClr>
            </a:gs>
            <a:gs pos="100000">
              <a:srgbClr val="7ED957">
                <a:shade val="100000"/>
                <a:satMod val="115000"/>
              </a:srgbClr>
            </a:gs>
          </a:gsLst>
          <a:lin ang="13500000" scaled="1"/>
          <a:tileRect/>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618C5D73-938A-47BA-8664-D64D12878523}">
      <dsp:nvSpPr>
        <dsp:cNvPr id="0" name=""/>
        <dsp:cNvSpPr/>
      </dsp:nvSpPr>
      <dsp:spPr>
        <a:xfrm>
          <a:off x="3040428" y="429827"/>
          <a:ext cx="3717400" cy="1767001"/>
        </a:xfrm>
        <a:prstGeom prst="roundRect">
          <a:avLst/>
        </a:prstGeom>
        <a:solidFill>
          <a:srgbClr val="EEFBFD"/>
        </a:solidFill>
        <a:ln w="9525" cap="rnd" cmpd="sng" algn="ctr">
          <a:noFill/>
          <a:prstDash val="solid"/>
          <a:roun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06680" tIns="106680" rIns="106680" bIns="106680"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Aptos" panose="020B0004020202020204" pitchFamily="34" charset="0"/>
            </a:rPr>
            <a:t>Help policymakers design stronger insurance frameworks and resource allocation strategies.</a:t>
          </a:r>
        </a:p>
      </dsp:txBody>
      <dsp:txXfrm>
        <a:off x="3126686" y="516085"/>
        <a:ext cx="3544884" cy="1594485"/>
      </dsp:txXfrm>
    </dsp:sp>
    <dsp:sp modelId="{FC20B2DA-E78D-4C1B-BF11-B266B6B0AAB0}">
      <dsp:nvSpPr>
        <dsp:cNvPr id="0" name=""/>
        <dsp:cNvSpPr/>
      </dsp:nvSpPr>
      <dsp:spPr>
        <a:xfrm>
          <a:off x="3118502" y="2346736"/>
          <a:ext cx="3717636" cy="1679270"/>
        </a:xfrm>
        <a:prstGeom prst="roundRect">
          <a:avLst/>
        </a:prstGeom>
        <a:solidFill>
          <a:srgbClr val="EEFBFD"/>
        </a:solidFill>
        <a:ln w="9525" cap="rnd" cmpd="sng" algn="ctr">
          <a:noFill/>
          <a:prstDash val="solid"/>
          <a:roun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06680" tIns="106680" rIns="106680" bIns="106680" numCol="1" spcCol="1270" anchor="ctr" anchorCtr="0">
          <a:noAutofit/>
        </a:bodyPr>
        <a:lstStyle/>
        <a:p>
          <a:pPr marL="0" lvl="0" indent="0" algn="ctr" defTabSz="914400" rtl="0" eaLnBrk="1" latinLnBrk="0" hangingPunct="1">
            <a:lnSpc>
              <a:spcPct val="90000"/>
            </a:lnSpc>
            <a:spcBef>
              <a:spcPct val="0"/>
            </a:spcBef>
            <a:spcAft>
              <a:spcPct val="35000"/>
            </a:spcAft>
            <a:buNone/>
          </a:pPr>
          <a:r>
            <a:rPr lang="en-US" sz="2400" kern="1200" dirty="0">
              <a:solidFill>
                <a:schemeClr val="tx1"/>
              </a:solidFill>
              <a:latin typeface="Aptos" panose="020B0004020202020204" pitchFamily="34" charset="0"/>
              <a:ea typeface="+mn-ea"/>
              <a:cs typeface="+mn-cs"/>
            </a:rPr>
            <a:t>Enable hospital directors to streamline operations, improve patient outcomes, and manage costs more effectively.</a:t>
          </a:r>
        </a:p>
      </dsp:txBody>
      <dsp:txXfrm>
        <a:off x="3200477" y="2428711"/>
        <a:ext cx="3553686" cy="1515320"/>
      </dsp:txXfrm>
    </dsp:sp>
    <dsp:sp modelId="{A0B0F969-744F-44DB-93E0-2E045540A02C}">
      <dsp:nvSpPr>
        <dsp:cNvPr id="0" name=""/>
        <dsp:cNvSpPr/>
      </dsp:nvSpPr>
      <dsp:spPr>
        <a:xfrm>
          <a:off x="3118502" y="4268361"/>
          <a:ext cx="3717636" cy="1684820"/>
        </a:xfrm>
        <a:prstGeom prst="roundRect">
          <a:avLst/>
        </a:prstGeom>
        <a:solidFill>
          <a:srgbClr val="EEFBFD"/>
        </a:solidFill>
        <a:ln w="9525" cap="rnd" cmpd="sng" algn="ctr">
          <a:noFill/>
          <a:prstDash val="solid"/>
          <a:roun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06680" tIns="106680" rIns="106680" bIns="106680"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Aptos" panose="020B0004020202020204" pitchFamily="34" charset="0"/>
            </a:rPr>
            <a:t>Provide investors with a clearer picture of hospital performance, </a:t>
          </a:r>
          <a:r>
            <a:rPr lang="en-US" sz="2400" kern="1200" dirty="0">
              <a:solidFill>
                <a:prstClr val="black">
                  <a:hueOff val="0"/>
                  <a:satOff val="0"/>
                  <a:lumOff val="0"/>
                  <a:alphaOff val="0"/>
                </a:prstClr>
              </a:solidFill>
              <a:latin typeface="Aptos" panose="020B0004020202020204" pitchFamily="34" charset="0"/>
              <a:ea typeface="+mn-ea"/>
              <a:cs typeface="+mn-cs"/>
            </a:rPr>
            <a:t>sustainability</a:t>
          </a:r>
          <a:r>
            <a:rPr lang="en-US" sz="2400" kern="1200" dirty="0">
              <a:latin typeface="Aptos" panose="020B0004020202020204" pitchFamily="34" charset="0"/>
            </a:rPr>
            <a:t>, and return on investment.</a:t>
          </a:r>
        </a:p>
      </dsp:txBody>
      <dsp:txXfrm>
        <a:off x="3200748" y="4350607"/>
        <a:ext cx="3553144" cy="15203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C17B13-8ADD-4EB7-97FB-44B6034362A1}">
      <dsp:nvSpPr>
        <dsp:cNvPr id="0" name=""/>
        <dsp:cNvSpPr/>
      </dsp:nvSpPr>
      <dsp:spPr>
        <a:xfrm>
          <a:off x="0" y="948"/>
          <a:ext cx="115062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AC847BC-4D79-4CB8-A51E-6C33B2E13CBD}">
      <dsp:nvSpPr>
        <dsp:cNvPr id="0" name=""/>
        <dsp:cNvSpPr/>
      </dsp:nvSpPr>
      <dsp:spPr>
        <a:xfrm>
          <a:off x="0" y="948"/>
          <a:ext cx="11506200" cy="1554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solidFill>
                <a:schemeClr val="bg1"/>
              </a:solidFill>
              <a:latin typeface="Poppins" panose="00000500000000000000" pitchFamily="2" charset="0"/>
              <a:cs typeface="Poppins" panose="00000500000000000000" pitchFamily="2" charset="0"/>
            </a:rPr>
            <a:t>1</a:t>
          </a:r>
          <a:r>
            <a:rPr lang="en-US" sz="3200" kern="1200" dirty="0">
              <a:solidFill>
                <a:prstClr val="white"/>
              </a:solidFill>
              <a:latin typeface="Poppins" panose="00000500000000000000" pitchFamily="2" charset="0"/>
              <a:ea typeface="+mn-ea"/>
              <a:cs typeface="Poppins" panose="00000500000000000000" pitchFamily="2" charset="0"/>
            </a:rPr>
            <a:t>. Analyze encounter data to identify trends in utilization, costs, and claim coverage.</a:t>
          </a:r>
        </a:p>
      </dsp:txBody>
      <dsp:txXfrm>
        <a:off x="0" y="948"/>
        <a:ext cx="11506200" cy="1554100"/>
      </dsp:txXfrm>
    </dsp:sp>
    <dsp:sp modelId="{CFA34D02-626B-47EB-AE20-74823303F80F}">
      <dsp:nvSpPr>
        <dsp:cNvPr id="0" name=""/>
        <dsp:cNvSpPr/>
      </dsp:nvSpPr>
      <dsp:spPr>
        <a:xfrm>
          <a:off x="0" y="1555049"/>
          <a:ext cx="115062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9DB48BD-FC7B-4EE3-9BA1-19A088B370BF}">
      <dsp:nvSpPr>
        <dsp:cNvPr id="0" name=""/>
        <dsp:cNvSpPr/>
      </dsp:nvSpPr>
      <dsp:spPr>
        <a:xfrm>
          <a:off x="0" y="1555049"/>
          <a:ext cx="11506200" cy="1554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solidFill>
                <a:prstClr val="white"/>
              </a:solidFill>
              <a:latin typeface="Poppins" panose="00000500000000000000" pitchFamily="2" charset="0"/>
              <a:ea typeface="+mn-ea"/>
              <a:cs typeface="Poppins" panose="00000500000000000000" pitchFamily="2" charset="0"/>
            </a:rPr>
            <a:t>2. Measure key hospital metrics such as mortality rate, readmission rate, and average length of stay.</a:t>
          </a:r>
        </a:p>
      </dsp:txBody>
      <dsp:txXfrm>
        <a:off x="0" y="1555049"/>
        <a:ext cx="11506200" cy="1554100"/>
      </dsp:txXfrm>
    </dsp:sp>
    <dsp:sp modelId="{4D680B86-AB7D-449F-A2C6-7476BAA009BD}">
      <dsp:nvSpPr>
        <dsp:cNvPr id="0" name=""/>
        <dsp:cNvSpPr/>
      </dsp:nvSpPr>
      <dsp:spPr>
        <a:xfrm>
          <a:off x="0" y="3109149"/>
          <a:ext cx="115062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C2848F9-5A91-4273-A747-84F468CCBDA6}">
      <dsp:nvSpPr>
        <dsp:cNvPr id="0" name=""/>
        <dsp:cNvSpPr/>
      </dsp:nvSpPr>
      <dsp:spPr>
        <a:xfrm>
          <a:off x="0" y="3081890"/>
          <a:ext cx="11506200" cy="1554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solidFill>
                <a:schemeClr val="bg1"/>
              </a:solidFill>
              <a:latin typeface="Poppins" panose="00000500000000000000" pitchFamily="2" charset="0"/>
              <a:cs typeface="Poppins" panose="00000500000000000000" pitchFamily="2" charset="0"/>
            </a:rPr>
            <a:t>3</a:t>
          </a:r>
          <a:r>
            <a:rPr lang="en-US" sz="4000" kern="1200" dirty="0">
              <a:solidFill>
                <a:prstClr val="white"/>
              </a:solidFill>
              <a:latin typeface="Poppins" panose="00000500000000000000" pitchFamily="2" charset="0"/>
              <a:ea typeface="+mn-ea"/>
              <a:cs typeface="Poppins" panose="00000500000000000000" pitchFamily="2" charset="0"/>
            </a:rPr>
            <a:t>. </a:t>
          </a:r>
          <a:r>
            <a:rPr lang="en-US" sz="3200" kern="1200" dirty="0">
              <a:solidFill>
                <a:prstClr val="white"/>
              </a:solidFill>
              <a:latin typeface="Poppins" panose="00000500000000000000" pitchFamily="2" charset="0"/>
              <a:ea typeface="+mn-ea"/>
              <a:cs typeface="Poppins" panose="00000500000000000000" pitchFamily="2" charset="0"/>
            </a:rPr>
            <a:t>Compare base costs and total claim costs across encounter classes and payers.</a:t>
          </a:r>
        </a:p>
      </dsp:txBody>
      <dsp:txXfrm>
        <a:off x="0" y="3081890"/>
        <a:ext cx="11506200" cy="1554100"/>
      </dsp:txXfrm>
    </dsp:sp>
    <dsp:sp modelId="{600FFDEF-2218-4CEB-927D-50FE2F8FECEC}">
      <dsp:nvSpPr>
        <dsp:cNvPr id="0" name=""/>
        <dsp:cNvSpPr/>
      </dsp:nvSpPr>
      <dsp:spPr>
        <a:xfrm>
          <a:off x="0" y="4663250"/>
          <a:ext cx="115062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9FE608E-7B64-4C7E-98CF-4143C2C37AEB}">
      <dsp:nvSpPr>
        <dsp:cNvPr id="0" name=""/>
        <dsp:cNvSpPr/>
      </dsp:nvSpPr>
      <dsp:spPr>
        <a:xfrm>
          <a:off x="0" y="4663250"/>
          <a:ext cx="11506200" cy="1554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solidFill>
                <a:schemeClr val="bg1"/>
              </a:solidFill>
              <a:latin typeface="Poppins" panose="00000500000000000000" pitchFamily="2" charset="0"/>
              <a:cs typeface="Poppins" panose="00000500000000000000" pitchFamily="2" charset="0"/>
            </a:rPr>
            <a:t>4. Detect inefficiencies, including encounters with zero coverage or unusually long durations.</a:t>
          </a:r>
        </a:p>
      </dsp:txBody>
      <dsp:txXfrm>
        <a:off x="0" y="4663250"/>
        <a:ext cx="11506200" cy="1554100"/>
      </dsp:txXfrm>
    </dsp:sp>
    <dsp:sp modelId="{DE604794-06E5-4FE6-9DE6-5D6056AB1571}">
      <dsp:nvSpPr>
        <dsp:cNvPr id="0" name=""/>
        <dsp:cNvSpPr/>
      </dsp:nvSpPr>
      <dsp:spPr>
        <a:xfrm>
          <a:off x="0" y="6217350"/>
          <a:ext cx="115062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9C35F7F-26AA-4E47-AF83-B587931EC64E}">
      <dsp:nvSpPr>
        <dsp:cNvPr id="0" name=""/>
        <dsp:cNvSpPr/>
      </dsp:nvSpPr>
      <dsp:spPr>
        <a:xfrm>
          <a:off x="0" y="6217350"/>
          <a:ext cx="11506200" cy="1554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solidFill>
                <a:schemeClr val="bg1"/>
              </a:solidFill>
              <a:latin typeface="Poppins" panose="00000500000000000000" pitchFamily="2" charset="0"/>
              <a:cs typeface="Poppins" panose="00000500000000000000" pitchFamily="2" charset="0"/>
            </a:rPr>
            <a:t>5. Provide dashboards that summarize KPIs for policymakers, hospital directors, and </a:t>
          </a:r>
          <a:r>
            <a:rPr lang="en-US" sz="3200" kern="1200">
              <a:solidFill>
                <a:schemeClr val="bg1"/>
              </a:solidFill>
              <a:latin typeface="Poppins" panose="00000500000000000000" pitchFamily="2" charset="0"/>
              <a:cs typeface="Poppins" panose="00000500000000000000" pitchFamily="2" charset="0"/>
            </a:rPr>
            <a:t>investors</a:t>
          </a:r>
          <a:r>
            <a:rPr lang="en-US" sz="2900" kern="1200">
              <a:solidFill>
                <a:schemeClr val="bg1"/>
              </a:solidFill>
              <a:latin typeface="Poppins" panose="00000500000000000000" pitchFamily="2" charset="0"/>
              <a:cs typeface="Poppins" panose="00000500000000000000" pitchFamily="2" charset="0"/>
            </a:rPr>
            <a:t>.</a:t>
          </a:r>
          <a:endParaRPr lang="en-US" sz="2900" kern="1200" dirty="0">
            <a:solidFill>
              <a:schemeClr val="bg1"/>
            </a:solidFill>
            <a:latin typeface="Poppins" panose="00000500000000000000" pitchFamily="2" charset="0"/>
            <a:cs typeface="Poppins" panose="00000500000000000000" pitchFamily="2" charset="0"/>
          </a:endParaRPr>
        </a:p>
      </dsp:txBody>
      <dsp:txXfrm>
        <a:off x="0" y="6217350"/>
        <a:ext cx="11506200" cy="15541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475C18-CE6A-4CD2-92F5-9F3BA6C65211}">
      <dsp:nvSpPr>
        <dsp:cNvPr id="0" name=""/>
        <dsp:cNvSpPr/>
      </dsp:nvSpPr>
      <dsp:spPr>
        <a:xfrm>
          <a:off x="0" y="901353"/>
          <a:ext cx="16459200" cy="1168650"/>
        </a:xfrm>
        <a:prstGeom prst="rect">
          <a:avLst/>
        </a:prstGeom>
        <a:solidFill>
          <a:schemeClr val="dk1">
            <a:alpha val="90000"/>
            <a:tint val="40000"/>
            <a:hueOff val="0"/>
            <a:satOff val="0"/>
            <a:lumOff val="0"/>
            <a:alphaOff val="0"/>
          </a:schemeClr>
        </a:solidFill>
        <a:ln w="25400"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7417" tIns="583184" rIns="1277417" bIns="199136" numCol="1" spcCol="1270" anchor="t" anchorCtr="0">
          <a:noAutofit/>
        </a:bodyPr>
        <a:lstStyle/>
        <a:p>
          <a:pPr marL="285750" lvl="1" indent="-285750" algn="l" defTabSz="1244600">
            <a:lnSpc>
              <a:spcPct val="90000"/>
            </a:lnSpc>
            <a:spcBef>
              <a:spcPct val="0"/>
            </a:spcBef>
            <a:spcAft>
              <a:spcPct val="15000"/>
            </a:spcAft>
            <a:buNone/>
          </a:pPr>
          <a:r>
            <a:rPr lang="en-US" sz="2800" b="1" i="1" kern="1200" dirty="0">
              <a:latin typeface="Arial" panose="020B0604020202020204" pitchFamily="34" charset="0"/>
              <a:cs typeface="Arial" panose="020B0604020202020204" pitchFamily="34" charset="0"/>
            </a:rPr>
            <a:t>Healthcare Quality Issues</a:t>
          </a:r>
        </a:p>
      </dsp:txBody>
      <dsp:txXfrm>
        <a:off x="0" y="901353"/>
        <a:ext cx="16459200" cy="1168650"/>
      </dsp:txXfrm>
    </dsp:sp>
    <dsp:sp modelId="{A238F878-DFEC-4E00-9A67-A9314DFD695F}">
      <dsp:nvSpPr>
        <dsp:cNvPr id="0" name=""/>
        <dsp:cNvSpPr/>
      </dsp:nvSpPr>
      <dsp:spPr>
        <a:xfrm>
          <a:off x="822960" y="18636"/>
          <a:ext cx="14103279" cy="1295996"/>
        </a:xfrm>
        <a:prstGeom prst="roundRect">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5483" tIns="0" rIns="435483" bIns="0" numCol="1" spcCol="1270" anchor="ctr" anchorCtr="0">
          <a:noAutofit/>
        </a:bodyPr>
        <a:lstStyle/>
        <a:p>
          <a:pPr marL="0" lvl="0" indent="0" algn="l" defTabSz="1466850">
            <a:lnSpc>
              <a:spcPct val="90000"/>
            </a:lnSpc>
            <a:spcBef>
              <a:spcPct val="0"/>
            </a:spcBef>
            <a:spcAft>
              <a:spcPct val="35000"/>
            </a:spcAft>
            <a:buNone/>
          </a:pPr>
          <a:r>
            <a:rPr lang="en-US" sz="3300" kern="1200" dirty="0">
              <a:latin typeface="+mn-lt"/>
              <a:cs typeface="Poppins" panose="00000500000000000000" pitchFamily="2" charset="0"/>
            </a:rPr>
            <a:t>High readmission and mortality rates in ambulatory and inpatient classes, with many deaths linked to unclear or misclassified encounter reasons.</a:t>
          </a:r>
        </a:p>
      </dsp:txBody>
      <dsp:txXfrm>
        <a:off x="886225" y="81901"/>
        <a:ext cx="13976749" cy="1169466"/>
      </dsp:txXfrm>
    </dsp:sp>
    <dsp:sp modelId="{453F2F3B-BF15-4027-A21B-3269B09C09A8}">
      <dsp:nvSpPr>
        <dsp:cNvPr id="0" name=""/>
        <dsp:cNvSpPr/>
      </dsp:nvSpPr>
      <dsp:spPr>
        <a:xfrm>
          <a:off x="0" y="3103919"/>
          <a:ext cx="16459200" cy="1190700"/>
        </a:xfrm>
        <a:prstGeom prst="rect">
          <a:avLst/>
        </a:prstGeom>
        <a:solidFill>
          <a:schemeClr val="dk1">
            <a:alpha val="90000"/>
            <a:tint val="40000"/>
            <a:hueOff val="0"/>
            <a:satOff val="0"/>
            <a:lumOff val="0"/>
            <a:alphaOff val="0"/>
          </a:schemeClr>
        </a:solidFill>
        <a:ln w="25400"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7417" tIns="583184" rIns="1277417" bIns="199136" numCol="1" spcCol="1270" anchor="t" anchorCtr="0">
          <a:noAutofit/>
        </a:bodyPr>
        <a:lstStyle/>
        <a:p>
          <a:pPr marL="285750" lvl="1" indent="-285750" algn="l" defTabSz="1244600">
            <a:lnSpc>
              <a:spcPct val="90000"/>
            </a:lnSpc>
            <a:spcBef>
              <a:spcPct val="0"/>
            </a:spcBef>
            <a:spcAft>
              <a:spcPct val="15000"/>
            </a:spcAft>
            <a:buNone/>
          </a:pPr>
          <a:r>
            <a:rPr lang="en-US" sz="2800" b="1" i="1" kern="1200" dirty="0">
              <a:solidFill>
                <a:prstClr val="black">
                  <a:hueOff val="0"/>
                  <a:satOff val="0"/>
                  <a:lumOff val="0"/>
                  <a:alphaOff val="0"/>
                </a:prstClr>
              </a:solidFill>
              <a:latin typeface="Arial" panose="020B0604020202020204" pitchFamily="34" charset="0"/>
              <a:ea typeface="+mn-ea"/>
              <a:cs typeface="Arial" panose="020B0604020202020204" pitchFamily="34" charset="0"/>
            </a:rPr>
            <a:t>Operational</a:t>
          </a:r>
          <a:r>
            <a:rPr lang="en-US" sz="2800" kern="1200" dirty="0"/>
            <a:t> </a:t>
          </a:r>
          <a:r>
            <a:rPr lang="en-US" sz="2800" b="1" i="1" kern="1200" dirty="0">
              <a:solidFill>
                <a:prstClr val="black">
                  <a:hueOff val="0"/>
                  <a:satOff val="0"/>
                  <a:lumOff val="0"/>
                  <a:alphaOff val="0"/>
                </a:prstClr>
              </a:solidFill>
              <a:latin typeface="Arial" panose="020B0604020202020204" pitchFamily="34" charset="0"/>
              <a:ea typeface="+mn-ea"/>
              <a:cs typeface="Arial" panose="020B0604020202020204" pitchFamily="34" charset="0"/>
            </a:rPr>
            <a:t>efficiency risks</a:t>
          </a:r>
        </a:p>
      </dsp:txBody>
      <dsp:txXfrm>
        <a:off x="0" y="3103919"/>
        <a:ext cx="16459200" cy="1190700"/>
      </dsp:txXfrm>
    </dsp:sp>
    <dsp:sp modelId="{B64DA004-A69A-41CD-A322-9C61846E3168}">
      <dsp:nvSpPr>
        <dsp:cNvPr id="0" name=""/>
        <dsp:cNvSpPr/>
      </dsp:nvSpPr>
      <dsp:spPr>
        <a:xfrm>
          <a:off x="822960" y="2221203"/>
          <a:ext cx="14104777" cy="1295996"/>
        </a:xfrm>
        <a:prstGeom prst="roundRect">
          <a:avLst/>
        </a:prstGeom>
        <a:solidFill>
          <a:prstClr val="white">
            <a:hueOff val="0"/>
            <a:satOff val="0"/>
            <a:lumOff val="0"/>
            <a:alphaOff val="0"/>
          </a:prstClr>
        </a:solidFill>
        <a:ln w="25400" cap="flat" cmpd="sng" algn="ctr">
          <a:solidFill>
            <a:prstClr val="black">
              <a:shade val="80000"/>
              <a:hueOff val="0"/>
              <a:satOff val="0"/>
              <a:lumOff val="0"/>
              <a:alphaOff val="0"/>
            </a:prst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1290" tIns="0" rIns="411290" bIns="0" numCol="1" spcCol="1270" anchor="ctr" anchorCtr="0">
          <a:noAutofit/>
        </a:bodyPr>
        <a:lstStyle/>
        <a:p>
          <a:pPr marL="0" lvl="0" indent="0" algn="l" defTabSz="1466850">
            <a:lnSpc>
              <a:spcPct val="90000"/>
            </a:lnSpc>
            <a:spcBef>
              <a:spcPct val="0"/>
            </a:spcBef>
            <a:spcAft>
              <a:spcPct val="35000"/>
            </a:spcAft>
            <a:buNone/>
          </a:pPr>
          <a:r>
            <a:rPr lang="en-US" sz="3300" kern="1200" dirty="0"/>
            <a:t>Inpatient, ambulatory, and outpatient classes show prolonged stays, </a:t>
          </a:r>
          <a:r>
            <a:rPr lang="en-US" sz="3300" kern="1200" dirty="0">
              <a:solidFill>
                <a:prstClr val="black">
                  <a:hueOff val="0"/>
                  <a:satOff val="0"/>
                  <a:lumOff val="0"/>
                  <a:alphaOff val="0"/>
                </a:prstClr>
              </a:solidFill>
              <a:latin typeface="Calibri"/>
              <a:ea typeface="+mn-ea"/>
              <a:cs typeface="Poppins" panose="00000500000000000000" pitchFamily="2" charset="0"/>
            </a:rPr>
            <a:t>indicating</a:t>
          </a:r>
          <a:r>
            <a:rPr lang="en-US" sz="3300" kern="1200" dirty="0"/>
            <a:t> inefficiencies in patient turnover and case management.</a:t>
          </a:r>
          <a:endParaRPr lang="en-US" sz="3300" kern="1200" dirty="0">
            <a:solidFill>
              <a:prstClr val="black">
                <a:hueOff val="0"/>
                <a:satOff val="0"/>
                <a:lumOff val="0"/>
                <a:alphaOff val="0"/>
              </a:prstClr>
            </a:solidFill>
            <a:latin typeface="Calibri"/>
            <a:ea typeface="+mn-ea"/>
            <a:cs typeface="Poppins" panose="00000500000000000000" pitchFamily="2" charset="0"/>
          </a:endParaRPr>
        </a:p>
      </dsp:txBody>
      <dsp:txXfrm>
        <a:off x="886225" y="2284468"/>
        <a:ext cx="13978247" cy="1169466"/>
      </dsp:txXfrm>
    </dsp:sp>
    <dsp:sp modelId="{3C8CDFB2-23D6-49FD-96A1-16161061DD0E}">
      <dsp:nvSpPr>
        <dsp:cNvPr id="0" name=""/>
        <dsp:cNvSpPr/>
      </dsp:nvSpPr>
      <dsp:spPr>
        <a:xfrm>
          <a:off x="0" y="5436542"/>
          <a:ext cx="16459200" cy="1168650"/>
        </a:xfrm>
        <a:prstGeom prst="rect">
          <a:avLst/>
        </a:prstGeom>
        <a:solidFill>
          <a:schemeClr val="dk1">
            <a:alpha val="90000"/>
            <a:tint val="40000"/>
            <a:hueOff val="0"/>
            <a:satOff val="0"/>
            <a:lumOff val="0"/>
            <a:alphaOff val="0"/>
          </a:schemeClr>
        </a:solidFill>
        <a:ln w="25400"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7417" tIns="583184" rIns="1277417" bIns="199136" numCol="1" spcCol="1270" anchor="t" anchorCtr="0">
          <a:noAutofit/>
        </a:bodyPr>
        <a:lstStyle/>
        <a:p>
          <a:pPr marL="285750" lvl="1" indent="-285750" algn="l" defTabSz="1244600">
            <a:lnSpc>
              <a:spcPct val="90000"/>
            </a:lnSpc>
            <a:spcBef>
              <a:spcPct val="0"/>
            </a:spcBef>
            <a:spcAft>
              <a:spcPct val="15000"/>
            </a:spcAft>
            <a:buNone/>
          </a:pPr>
          <a:r>
            <a:rPr lang="en-US" sz="2800" b="1" i="1" kern="1200" dirty="0">
              <a:solidFill>
                <a:prstClr val="black">
                  <a:hueOff val="0"/>
                  <a:satOff val="0"/>
                  <a:lumOff val="0"/>
                  <a:alphaOff val="0"/>
                </a:prstClr>
              </a:solidFill>
              <a:latin typeface="Arial" panose="020B0604020202020204" pitchFamily="34" charset="0"/>
              <a:ea typeface="+mn-ea"/>
              <a:cs typeface="Arial" panose="020B0604020202020204" pitchFamily="34" charset="0"/>
            </a:rPr>
            <a:t>Cost management issues</a:t>
          </a:r>
        </a:p>
      </dsp:txBody>
      <dsp:txXfrm>
        <a:off x="0" y="5436542"/>
        <a:ext cx="16459200" cy="1168650"/>
      </dsp:txXfrm>
    </dsp:sp>
    <dsp:sp modelId="{E84F8B17-F1EF-4FEC-97B4-A9ED1AD8C1FF}">
      <dsp:nvSpPr>
        <dsp:cNvPr id="0" name=""/>
        <dsp:cNvSpPr/>
      </dsp:nvSpPr>
      <dsp:spPr>
        <a:xfrm>
          <a:off x="822960" y="4445819"/>
          <a:ext cx="14104777" cy="1404003"/>
        </a:xfrm>
        <a:prstGeom prst="roundRect">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5483" tIns="0" rIns="435483" bIns="0" numCol="1" spcCol="1270" anchor="ctr" anchorCtr="0">
          <a:noAutofit/>
        </a:bodyPr>
        <a:lstStyle/>
        <a:p>
          <a:pPr marL="0" lvl="0" indent="0" algn="l" defTabSz="1466850">
            <a:lnSpc>
              <a:spcPct val="90000"/>
            </a:lnSpc>
            <a:spcBef>
              <a:spcPct val="0"/>
            </a:spcBef>
            <a:spcAft>
              <a:spcPct val="35000"/>
            </a:spcAft>
            <a:buNone/>
          </a:pPr>
          <a:r>
            <a:rPr lang="en-US" sz="3300" kern="1200" dirty="0"/>
            <a:t>Inpatient, urgent care, and emergency classes drive the highest treatment costs, while urgent care and emergency generate low or negative profit margins.</a:t>
          </a:r>
          <a:endParaRPr lang="en-US" sz="3100" kern="1200" dirty="0"/>
        </a:p>
      </dsp:txBody>
      <dsp:txXfrm>
        <a:off x="891498" y="4514357"/>
        <a:ext cx="13967701" cy="1266927"/>
      </dsp:txXfrm>
    </dsp:sp>
    <dsp:sp modelId="{CB55BEA6-DC87-4980-BFC0-8470C86FB39D}">
      <dsp:nvSpPr>
        <dsp:cNvPr id="0" name=""/>
        <dsp:cNvSpPr/>
      </dsp:nvSpPr>
      <dsp:spPr>
        <a:xfrm>
          <a:off x="0" y="7747116"/>
          <a:ext cx="16459200" cy="1168650"/>
        </a:xfrm>
        <a:prstGeom prst="rect">
          <a:avLst/>
        </a:prstGeom>
        <a:solidFill>
          <a:schemeClr val="dk1">
            <a:alpha val="90000"/>
            <a:tint val="40000"/>
            <a:hueOff val="0"/>
            <a:satOff val="0"/>
            <a:lumOff val="0"/>
            <a:alphaOff val="0"/>
          </a:schemeClr>
        </a:solidFill>
        <a:ln w="25400"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7417" tIns="583184" rIns="1277417" bIns="199136" numCol="1" spcCol="1270" anchor="t" anchorCtr="0">
          <a:noAutofit/>
        </a:bodyPr>
        <a:lstStyle/>
        <a:p>
          <a:pPr marL="285750" lvl="1" indent="-285750" algn="l" defTabSz="1244600">
            <a:lnSpc>
              <a:spcPct val="90000"/>
            </a:lnSpc>
            <a:spcBef>
              <a:spcPct val="0"/>
            </a:spcBef>
            <a:spcAft>
              <a:spcPct val="15000"/>
            </a:spcAft>
            <a:buNone/>
          </a:pPr>
          <a:r>
            <a:rPr lang="en-US" sz="2800" b="1" i="1" kern="1200" dirty="0">
              <a:solidFill>
                <a:prstClr val="black">
                  <a:hueOff val="0"/>
                  <a:satOff val="0"/>
                  <a:lumOff val="0"/>
                  <a:alphaOff val="0"/>
                </a:prstClr>
              </a:solidFill>
              <a:latin typeface="Arial" panose="020B0604020202020204" pitchFamily="34" charset="0"/>
              <a:ea typeface="+mn-ea"/>
              <a:cs typeface="Arial" panose="020B0604020202020204" pitchFamily="34" charset="0"/>
            </a:rPr>
            <a:t>Coverage Gap &amp; Access Inequities</a:t>
          </a:r>
        </a:p>
      </dsp:txBody>
      <dsp:txXfrm>
        <a:off x="0" y="7747116"/>
        <a:ext cx="16459200" cy="1168650"/>
      </dsp:txXfrm>
    </dsp:sp>
    <dsp:sp modelId="{43804967-ABDC-411E-A9B6-A8F3AD4B334E}">
      <dsp:nvSpPr>
        <dsp:cNvPr id="0" name=""/>
        <dsp:cNvSpPr/>
      </dsp:nvSpPr>
      <dsp:spPr>
        <a:xfrm>
          <a:off x="822960" y="6756392"/>
          <a:ext cx="14104777" cy="1404003"/>
        </a:xfrm>
        <a:prstGeom prst="roundRect">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5483" tIns="0" rIns="435483" bIns="0" numCol="1" spcCol="1270" anchor="ctr" anchorCtr="0">
          <a:noAutofit/>
        </a:bodyPr>
        <a:lstStyle/>
        <a:p>
          <a:pPr marL="0" lvl="0" indent="0" algn="l" defTabSz="1466850">
            <a:lnSpc>
              <a:spcPct val="90000"/>
            </a:lnSpc>
            <a:spcBef>
              <a:spcPct val="0"/>
            </a:spcBef>
            <a:spcAft>
              <a:spcPct val="35000"/>
            </a:spcAft>
            <a:buNone/>
          </a:pPr>
          <a:r>
            <a:rPr lang="en-US" sz="3300" kern="1200" dirty="0"/>
            <a:t>Insurance coverage is concentrated in lower-risk classes, while high-risk groups and races like Natives, Blacks, and Hawaiians face higher out-of-pocket expenses.</a:t>
          </a:r>
        </a:p>
      </dsp:txBody>
      <dsp:txXfrm>
        <a:off x="891498" y="6824930"/>
        <a:ext cx="13967701" cy="1266927"/>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2D68A7-16D9-40A0-88CF-1D00FA62837C}" type="datetimeFigureOut">
              <a:rPr lang="en-US" smtClean="0"/>
              <a:t>11/19/2025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B66718-F06A-42B9-9512-32BE696A86DD}" type="slidenum">
              <a:rPr lang="en-US" smtClean="0"/>
              <a:t>‹#›</a:t>
            </a:fld>
            <a:endParaRPr lang="en-US"/>
          </a:p>
        </p:txBody>
      </p:sp>
    </p:spTree>
    <p:extLst>
      <p:ext uri="{BB962C8B-B14F-4D97-AF65-F5344CB8AC3E}">
        <p14:creationId xmlns:p14="http://schemas.microsoft.com/office/powerpoint/2010/main" val="24440398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B66718-F06A-42B9-9512-32BE696A86DD}" type="slidenum">
              <a:rPr lang="en-US" smtClean="0"/>
              <a:t>7</a:t>
            </a:fld>
            <a:endParaRPr lang="en-US"/>
          </a:p>
        </p:txBody>
      </p:sp>
    </p:spTree>
    <p:extLst>
      <p:ext uri="{BB962C8B-B14F-4D97-AF65-F5344CB8AC3E}">
        <p14:creationId xmlns:p14="http://schemas.microsoft.com/office/powerpoint/2010/main" val="1525454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B66718-F06A-42B9-9512-32BE696A86DD}" type="slidenum">
              <a:rPr lang="en-US" smtClean="0"/>
              <a:t>11</a:t>
            </a:fld>
            <a:endParaRPr lang="en-US"/>
          </a:p>
        </p:txBody>
      </p:sp>
    </p:spTree>
    <p:extLst>
      <p:ext uri="{BB962C8B-B14F-4D97-AF65-F5344CB8AC3E}">
        <p14:creationId xmlns:p14="http://schemas.microsoft.com/office/powerpoint/2010/main" val="3401247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075DC7-1A6C-EB7B-4EF9-9E8E021170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A95BDD-20B2-5FCC-23B2-8381186C0E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A1B396-D432-FBDE-54EA-19E226147C3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A764378-420E-D4CE-7A61-C7067C15AE79}"/>
              </a:ext>
            </a:extLst>
          </p:cNvPr>
          <p:cNvSpPr>
            <a:spLocks noGrp="1"/>
          </p:cNvSpPr>
          <p:nvPr>
            <p:ph type="sldNum" sz="quarter" idx="5"/>
          </p:nvPr>
        </p:nvSpPr>
        <p:spPr/>
        <p:txBody>
          <a:bodyPr/>
          <a:lstStyle/>
          <a:p>
            <a:fld id="{3FB66718-F06A-42B9-9512-32BE696A86DD}" type="slidenum">
              <a:rPr lang="en-US" smtClean="0"/>
              <a:t>26</a:t>
            </a:fld>
            <a:endParaRPr lang="en-US"/>
          </a:p>
        </p:txBody>
      </p:sp>
    </p:spTree>
    <p:extLst>
      <p:ext uri="{BB962C8B-B14F-4D97-AF65-F5344CB8AC3E}">
        <p14:creationId xmlns:p14="http://schemas.microsoft.com/office/powerpoint/2010/main" val="3648563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28.png"/><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9.svg"/><Relationship Id="rId7" Type="http://schemas.openxmlformats.org/officeDocument/2006/relationships/diagramColors" Target="../diagrams/colors1.xml"/><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png"/><Relationship Id="rId7"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3.svg"/><Relationship Id="rId7" Type="http://schemas.openxmlformats.org/officeDocument/2006/relationships/diagramColors" Target="../diagrams/colors2.xm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txBody>
          <a:bodyPr/>
          <a:lstStyle/>
          <a:p>
            <a:endParaRPr lang="en-US"/>
          </a:p>
        </p:txBody>
      </p:sp>
      <p:sp>
        <p:nvSpPr>
          <p:cNvPr id="3" name="Freeform 3"/>
          <p:cNvSpPr/>
          <p:nvPr/>
        </p:nvSpPr>
        <p:spPr>
          <a:xfrm>
            <a:off x="15860002" y="8551330"/>
            <a:ext cx="1399298" cy="628412"/>
          </a:xfrm>
          <a:custGeom>
            <a:avLst/>
            <a:gdLst/>
            <a:ahLst/>
            <a:cxnLst/>
            <a:rect l="l" t="t" r="r" b="b"/>
            <a:pathLst>
              <a:path w="1399298" h="628412">
                <a:moveTo>
                  <a:pt x="0" y="0"/>
                </a:moveTo>
                <a:lnTo>
                  <a:pt x="1399298" y="0"/>
                </a:lnTo>
                <a:lnTo>
                  <a:pt x="1399298" y="628412"/>
                </a:lnTo>
                <a:lnTo>
                  <a:pt x="0" y="6284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1347315" y="637785"/>
            <a:ext cx="622336" cy="629175"/>
          </a:xfrm>
          <a:custGeom>
            <a:avLst/>
            <a:gdLst/>
            <a:ahLst/>
            <a:cxnLst/>
            <a:rect l="l" t="t" r="r" b="b"/>
            <a:pathLst>
              <a:path w="622336" h="629175">
                <a:moveTo>
                  <a:pt x="0" y="0"/>
                </a:moveTo>
                <a:lnTo>
                  <a:pt x="622336" y="0"/>
                </a:lnTo>
                <a:lnTo>
                  <a:pt x="622336" y="629175"/>
                </a:lnTo>
                <a:lnTo>
                  <a:pt x="0" y="629175"/>
                </a:lnTo>
                <a:lnTo>
                  <a:pt x="0" y="0"/>
                </a:lnTo>
                <a:close/>
              </a:path>
            </a:pathLst>
          </a:custGeom>
          <a:blipFill>
            <a:blip r:embed="rId5"/>
            <a:stretch>
              <a:fillRect/>
            </a:stretch>
          </a:blipFill>
        </p:spPr>
        <p:txBody>
          <a:bodyPr/>
          <a:lstStyle/>
          <a:p>
            <a:endParaRPr lang="en-US"/>
          </a:p>
        </p:txBody>
      </p:sp>
      <p:sp>
        <p:nvSpPr>
          <p:cNvPr id="5" name="TextBox 5"/>
          <p:cNvSpPr txBox="1"/>
          <p:nvPr/>
        </p:nvSpPr>
        <p:spPr>
          <a:xfrm>
            <a:off x="329189" y="5743467"/>
            <a:ext cx="16587211" cy="2905732"/>
          </a:xfrm>
          <a:prstGeom prst="rect">
            <a:avLst/>
          </a:prstGeom>
        </p:spPr>
        <p:txBody>
          <a:bodyPr wrap="square" lIns="0" tIns="0" rIns="0" bIns="0" rtlCol="0" anchor="t">
            <a:spAutoFit/>
          </a:bodyPr>
          <a:lstStyle/>
          <a:p>
            <a:pPr algn="l">
              <a:lnSpc>
                <a:spcPts val="7350"/>
              </a:lnSpc>
            </a:pPr>
            <a:r>
              <a:rPr lang="en-US" sz="9188" spc="-321" dirty="0">
                <a:solidFill>
                  <a:srgbClr val="7ED957"/>
                </a:solidFill>
                <a:latin typeface="Helvetica World"/>
                <a:ea typeface="Helvetica World"/>
                <a:cs typeface="Helvetica World"/>
                <a:sym typeface="Helvetica World"/>
              </a:rPr>
              <a:t>Hospital Records Analysis : Healthcare Utilization and Cost Insights</a:t>
            </a:r>
          </a:p>
        </p:txBody>
      </p:sp>
      <p:sp>
        <p:nvSpPr>
          <p:cNvPr id="6" name="TextBox 6"/>
          <p:cNvSpPr txBox="1"/>
          <p:nvPr/>
        </p:nvSpPr>
        <p:spPr>
          <a:xfrm>
            <a:off x="2113671" y="843807"/>
            <a:ext cx="1743200" cy="198142"/>
          </a:xfrm>
          <a:prstGeom prst="rect">
            <a:avLst/>
          </a:prstGeom>
        </p:spPr>
        <p:txBody>
          <a:bodyPr lIns="0" tIns="0" rIns="0" bIns="0" rtlCol="0" anchor="t">
            <a:spAutoFit/>
          </a:bodyPr>
          <a:lstStyle/>
          <a:p>
            <a:pPr algn="l">
              <a:lnSpc>
                <a:spcPts val="1678"/>
              </a:lnSpc>
            </a:pPr>
            <a:r>
              <a:rPr lang="en-US" sz="1199" b="1">
                <a:solidFill>
                  <a:srgbClr val="FFFFFF"/>
                </a:solidFill>
                <a:latin typeface="Montserrat Bold"/>
                <a:ea typeface="Montserrat Bold"/>
                <a:cs typeface="Montserrat Bold"/>
                <a:sym typeface="Montserrat Bold"/>
              </a:rPr>
              <a:t>The Data Immersed </a:t>
            </a:r>
          </a:p>
        </p:txBody>
      </p:sp>
      <p:sp>
        <p:nvSpPr>
          <p:cNvPr id="7" name="TextBox 7"/>
          <p:cNvSpPr txBox="1"/>
          <p:nvPr/>
        </p:nvSpPr>
        <p:spPr>
          <a:xfrm>
            <a:off x="9909592" y="882239"/>
            <a:ext cx="1180920" cy="264243"/>
          </a:xfrm>
          <a:prstGeom prst="rect">
            <a:avLst/>
          </a:prstGeom>
        </p:spPr>
        <p:txBody>
          <a:bodyPr lIns="0" tIns="0" rIns="0" bIns="0" rtlCol="0" anchor="t">
            <a:spAutoFit/>
          </a:bodyPr>
          <a:lstStyle/>
          <a:p>
            <a:pPr algn="l">
              <a:lnSpc>
                <a:spcPts val="2235"/>
              </a:lnSpc>
              <a:spcBef>
                <a:spcPct val="0"/>
              </a:spcBef>
            </a:pPr>
            <a:r>
              <a:rPr lang="en-US" sz="1596" b="1" spc="-63">
                <a:solidFill>
                  <a:srgbClr val="FFFFFF"/>
                </a:solidFill>
                <a:latin typeface="Montserrat Medium"/>
                <a:ea typeface="Montserrat Medium"/>
                <a:cs typeface="Montserrat Medium"/>
                <a:sym typeface="Montserrat Medium"/>
              </a:rPr>
              <a:t>TDI</a:t>
            </a:r>
          </a:p>
        </p:txBody>
      </p:sp>
      <p:sp>
        <p:nvSpPr>
          <p:cNvPr id="8" name="TextBox 8"/>
          <p:cNvSpPr txBox="1"/>
          <p:nvPr/>
        </p:nvSpPr>
        <p:spPr>
          <a:xfrm>
            <a:off x="12262648" y="882283"/>
            <a:ext cx="993815" cy="264302"/>
          </a:xfrm>
          <a:prstGeom prst="rect">
            <a:avLst/>
          </a:prstGeom>
        </p:spPr>
        <p:txBody>
          <a:bodyPr lIns="0" tIns="0" rIns="0" bIns="0" rtlCol="0" anchor="t">
            <a:spAutoFit/>
          </a:bodyPr>
          <a:lstStyle/>
          <a:p>
            <a:pPr algn="ctr">
              <a:lnSpc>
                <a:spcPts val="2235"/>
              </a:lnSpc>
              <a:spcBef>
                <a:spcPct val="0"/>
              </a:spcBef>
            </a:pPr>
            <a:r>
              <a:rPr lang="en-US" sz="1596" b="1" spc="-63">
                <a:solidFill>
                  <a:srgbClr val="FFFFFF"/>
                </a:solidFill>
                <a:latin typeface="Montserrat Medium"/>
                <a:ea typeface="Montserrat Medium"/>
                <a:cs typeface="Montserrat Medium"/>
                <a:sym typeface="Montserrat Medium"/>
              </a:rPr>
              <a:t>2025</a:t>
            </a:r>
          </a:p>
        </p:txBody>
      </p:sp>
      <p:sp>
        <p:nvSpPr>
          <p:cNvPr id="9" name="TextBox 9"/>
          <p:cNvSpPr txBox="1"/>
          <p:nvPr/>
        </p:nvSpPr>
        <p:spPr>
          <a:xfrm>
            <a:off x="14284037" y="882239"/>
            <a:ext cx="3201581" cy="264243"/>
          </a:xfrm>
          <a:prstGeom prst="rect">
            <a:avLst/>
          </a:prstGeom>
        </p:spPr>
        <p:txBody>
          <a:bodyPr lIns="0" tIns="0" rIns="0" bIns="0" rtlCol="0" anchor="t">
            <a:spAutoFit/>
          </a:bodyPr>
          <a:lstStyle/>
          <a:p>
            <a:pPr algn="r">
              <a:lnSpc>
                <a:spcPts val="2235"/>
              </a:lnSpc>
              <a:spcBef>
                <a:spcPct val="0"/>
              </a:spcBef>
            </a:pPr>
            <a:r>
              <a:rPr lang="en-US" sz="1596" b="1" spc="-63">
                <a:solidFill>
                  <a:srgbClr val="FFFFFF"/>
                </a:solidFill>
                <a:latin typeface="Montserrat Medium"/>
                <a:ea typeface="Montserrat Medium"/>
                <a:cs typeface="Montserrat Medium"/>
                <a:sym typeface="Montserrat Medium"/>
              </a:rPr>
              <a:t>PowerBI Capstone Presentation</a:t>
            </a:r>
          </a:p>
        </p:txBody>
      </p:sp>
      <p:sp>
        <p:nvSpPr>
          <p:cNvPr id="10" name="TextBox 10"/>
          <p:cNvSpPr txBox="1"/>
          <p:nvPr/>
        </p:nvSpPr>
        <p:spPr>
          <a:xfrm>
            <a:off x="1028700" y="8769817"/>
            <a:ext cx="10061812" cy="1048587"/>
          </a:xfrm>
          <a:prstGeom prst="rect">
            <a:avLst/>
          </a:prstGeom>
        </p:spPr>
        <p:txBody>
          <a:bodyPr lIns="0" tIns="0" rIns="0" bIns="0" rtlCol="0" anchor="t">
            <a:spAutoFit/>
          </a:bodyPr>
          <a:lstStyle/>
          <a:p>
            <a:pPr algn="just">
              <a:lnSpc>
                <a:spcPts val="4081"/>
              </a:lnSpc>
              <a:spcBef>
                <a:spcPct val="0"/>
              </a:spcBef>
            </a:pPr>
            <a:r>
              <a:rPr lang="en-US" sz="2915" i="1" dirty="0">
                <a:solidFill>
                  <a:srgbClr val="FFFFFF"/>
                </a:solidFill>
                <a:latin typeface="Helvetica World Italics"/>
                <a:ea typeface="Helvetica World Italics"/>
                <a:cs typeface="Helvetica World Italics"/>
                <a:sym typeface="Helvetica World Italics"/>
              </a:rPr>
              <a:t>Driving Efficiency, Financial Performance, and Policy Support</a:t>
            </a:r>
          </a:p>
          <a:p>
            <a:pPr algn="just">
              <a:lnSpc>
                <a:spcPts val="4081"/>
              </a:lnSpc>
              <a:spcBef>
                <a:spcPct val="0"/>
              </a:spcBef>
            </a:pPr>
            <a:endParaRPr lang="en-US" sz="2915" i="1" dirty="0">
              <a:solidFill>
                <a:srgbClr val="FFFFFF"/>
              </a:solidFill>
              <a:latin typeface="Helvetica World Italics"/>
              <a:ea typeface="Helvetica World Italics"/>
              <a:cs typeface="Helvetica World Italics"/>
              <a:sym typeface="Helvetica World Itali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7051A">
                <a:alpha val="100000"/>
              </a:srgbClr>
            </a:gs>
            <a:gs pos="100000">
              <a:srgbClr val="191745">
                <a:alpha val="1000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a:off x="364654" y="1361701"/>
            <a:ext cx="17558692" cy="2861829"/>
            <a:chOff x="0" y="0"/>
            <a:chExt cx="4624511" cy="753733"/>
          </a:xfrm>
        </p:grpSpPr>
        <p:sp>
          <p:nvSpPr>
            <p:cNvPr id="3" name="Freeform 3"/>
            <p:cNvSpPr/>
            <p:nvPr/>
          </p:nvSpPr>
          <p:spPr>
            <a:xfrm>
              <a:off x="0" y="0"/>
              <a:ext cx="4624512" cy="753733"/>
            </a:xfrm>
            <a:custGeom>
              <a:avLst/>
              <a:gdLst/>
              <a:ahLst/>
              <a:cxnLst/>
              <a:rect l="l" t="t" r="r" b="b"/>
              <a:pathLst>
                <a:path w="4624512" h="753733">
                  <a:moveTo>
                    <a:pt x="16755" y="0"/>
                  </a:moveTo>
                  <a:lnTo>
                    <a:pt x="4607757" y="0"/>
                  </a:lnTo>
                  <a:cubicBezTo>
                    <a:pt x="4612200" y="0"/>
                    <a:pt x="4616462" y="1765"/>
                    <a:pt x="4619604" y="4907"/>
                  </a:cubicBezTo>
                  <a:cubicBezTo>
                    <a:pt x="4622746" y="8050"/>
                    <a:pt x="4624512" y="12311"/>
                    <a:pt x="4624512" y="16755"/>
                  </a:cubicBezTo>
                  <a:lnTo>
                    <a:pt x="4624512" y="736978"/>
                  </a:lnTo>
                  <a:cubicBezTo>
                    <a:pt x="4624512" y="746231"/>
                    <a:pt x="4617010" y="753733"/>
                    <a:pt x="4607757" y="753733"/>
                  </a:cubicBezTo>
                  <a:lnTo>
                    <a:pt x="16755" y="753733"/>
                  </a:lnTo>
                  <a:cubicBezTo>
                    <a:pt x="7501" y="753733"/>
                    <a:pt x="0" y="746231"/>
                    <a:pt x="0" y="736978"/>
                  </a:cubicBezTo>
                  <a:lnTo>
                    <a:pt x="0" y="16755"/>
                  </a:lnTo>
                  <a:cubicBezTo>
                    <a:pt x="0" y="7501"/>
                    <a:pt x="7501" y="0"/>
                    <a:pt x="16755" y="0"/>
                  </a:cubicBezTo>
                  <a:close/>
                </a:path>
              </a:pathLst>
            </a:custGeom>
            <a:solidFill>
              <a:srgbClr val="EEFBFD"/>
            </a:solidFill>
          </p:spPr>
          <p:txBody>
            <a:bodyPr/>
            <a:lstStyle/>
            <a:p>
              <a:endParaRPr lang="en-US"/>
            </a:p>
          </p:txBody>
        </p:sp>
        <p:sp>
          <p:nvSpPr>
            <p:cNvPr id="4" name="TextBox 4"/>
            <p:cNvSpPr txBox="1"/>
            <p:nvPr/>
          </p:nvSpPr>
          <p:spPr>
            <a:xfrm>
              <a:off x="0" y="-28575"/>
              <a:ext cx="4624511" cy="782308"/>
            </a:xfrm>
            <a:prstGeom prst="rect">
              <a:avLst/>
            </a:prstGeom>
          </p:spPr>
          <p:txBody>
            <a:bodyPr lIns="50800" tIns="50800" rIns="50800" bIns="50800" rtlCol="0" anchor="ctr"/>
            <a:lstStyle/>
            <a:p>
              <a:pPr algn="ctr">
                <a:lnSpc>
                  <a:spcPts val="2235"/>
                </a:lnSpc>
              </a:pPr>
              <a:endParaRPr/>
            </a:p>
          </p:txBody>
        </p:sp>
      </p:grpSp>
      <p:sp>
        <p:nvSpPr>
          <p:cNvPr id="5" name="TextBox 5"/>
          <p:cNvSpPr txBox="1"/>
          <p:nvPr/>
        </p:nvSpPr>
        <p:spPr>
          <a:xfrm>
            <a:off x="729308" y="334903"/>
            <a:ext cx="15683127" cy="1026797"/>
          </a:xfrm>
          <a:prstGeom prst="rect">
            <a:avLst/>
          </a:prstGeom>
        </p:spPr>
        <p:txBody>
          <a:bodyPr lIns="0" tIns="0" rIns="0" bIns="0" rtlCol="0" anchor="t">
            <a:spAutoFit/>
          </a:bodyPr>
          <a:lstStyle/>
          <a:p>
            <a:pPr algn="l">
              <a:lnSpc>
                <a:spcPts val="7538"/>
              </a:lnSpc>
            </a:pPr>
            <a:r>
              <a:rPr lang="en-US" sz="8019" spc="-280" dirty="0">
                <a:solidFill>
                  <a:srgbClr val="7ED957"/>
                </a:solidFill>
                <a:latin typeface="Helvetica World"/>
                <a:ea typeface="Helvetica World"/>
                <a:cs typeface="Helvetica World"/>
                <a:sym typeface="Helvetica World"/>
              </a:rPr>
              <a:t>KEY PERFORMANCE INDICATORS </a:t>
            </a:r>
          </a:p>
        </p:txBody>
      </p:sp>
      <p:grpSp>
        <p:nvGrpSpPr>
          <p:cNvPr id="6" name="Group 6"/>
          <p:cNvGrpSpPr/>
          <p:nvPr/>
        </p:nvGrpSpPr>
        <p:grpSpPr>
          <a:xfrm>
            <a:off x="456146" y="4577443"/>
            <a:ext cx="17467200" cy="5347440"/>
            <a:chOff x="0" y="0"/>
            <a:chExt cx="1137925" cy="1257138"/>
          </a:xfrm>
        </p:grpSpPr>
        <p:sp>
          <p:nvSpPr>
            <p:cNvPr id="7" name="Freeform 7"/>
            <p:cNvSpPr/>
            <p:nvPr/>
          </p:nvSpPr>
          <p:spPr>
            <a:xfrm>
              <a:off x="0" y="0"/>
              <a:ext cx="1137925" cy="1257138"/>
            </a:xfrm>
            <a:custGeom>
              <a:avLst/>
              <a:gdLst/>
              <a:ahLst/>
              <a:cxnLst/>
              <a:rect l="l" t="t" r="r" b="b"/>
              <a:pathLst>
                <a:path w="1137925" h="1257138">
                  <a:moveTo>
                    <a:pt x="68091" y="0"/>
                  </a:moveTo>
                  <a:lnTo>
                    <a:pt x="1069834" y="0"/>
                  </a:lnTo>
                  <a:cubicBezTo>
                    <a:pt x="1087893" y="0"/>
                    <a:pt x="1105212" y="7174"/>
                    <a:pt x="1117982" y="19944"/>
                  </a:cubicBezTo>
                  <a:cubicBezTo>
                    <a:pt x="1130751" y="32713"/>
                    <a:pt x="1137925" y="50032"/>
                    <a:pt x="1137925" y="68091"/>
                  </a:cubicBezTo>
                  <a:lnTo>
                    <a:pt x="1137925" y="1189046"/>
                  </a:lnTo>
                  <a:cubicBezTo>
                    <a:pt x="1137925" y="1226652"/>
                    <a:pt x="1107440" y="1257138"/>
                    <a:pt x="1069834" y="1257138"/>
                  </a:cubicBezTo>
                  <a:lnTo>
                    <a:pt x="68091" y="1257138"/>
                  </a:lnTo>
                  <a:cubicBezTo>
                    <a:pt x="50032" y="1257138"/>
                    <a:pt x="32713" y="1249964"/>
                    <a:pt x="19944" y="1237194"/>
                  </a:cubicBezTo>
                  <a:cubicBezTo>
                    <a:pt x="7174" y="1224424"/>
                    <a:pt x="0" y="1207105"/>
                    <a:pt x="0" y="1189046"/>
                  </a:cubicBezTo>
                  <a:lnTo>
                    <a:pt x="0" y="68091"/>
                  </a:lnTo>
                  <a:cubicBezTo>
                    <a:pt x="0" y="50032"/>
                    <a:pt x="7174" y="32713"/>
                    <a:pt x="19944" y="19944"/>
                  </a:cubicBezTo>
                  <a:cubicBezTo>
                    <a:pt x="32713" y="7174"/>
                    <a:pt x="50032" y="0"/>
                    <a:pt x="68091" y="0"/>
                  </a:cubicBezTo>
                  <a:close/>
                </a:path>
              </a:pathLst>
            </a:custGeom>
            <a:solidFill>
              <a:srgbClr val="EEFBFD"/>
            </a:solidFill>
            <a:ln cap="rnd">
              <a:noFill/>
              <a:prstDash val="solid"/>
              <a:round/>
            </a:ln>
          </p:spPr>
          <p:txBody>
            <a:bodyPr/>
            <a:lstStyle/>
            <a:p>
              <a:pPr algn="ctr"/>
              <a:endParaRPr lang="en-US" dirty="0"/>
            </a:p>
          </p:txBody>
        </p:sp>
        <p:sp>
          <p:nvSpPr>
            <p:cNvPr id="8" name="TextBox 8"/>
            <p:cNvSpPr txBox="1"/>
            <p:nvPr/>
          </p:nvSpPr>
          <p:spPr>
            <a:xfrm>
              <a:off x="0" y="-28575"/>
              <a:ext cx="1137925" cy="1285713"/>
            </a:xfrm>
            <a:prstGeom prst="rect">
              <a:avLst/>
            </a:prstGeom>
          </p:spPr>
          <p:txBody>
            <a:bodyPr lIns="50800" tIns="50800" rIns="50800" bIns="50800" rtlCol="0" anchor="ctr"/>
            <a:lstStyle/>
            <a:p>
              <a:pPr marL="0" lvl="0" indent="0" algn="ctr">
                <a:lnSpc>
                  <a:spcPts val="2235"/>
                </a:lnSpc>
                <a:spcBef>
                  <a:spcPct val="0"/>
                </a:spcBef>
              </a:pPr>
              <a:endParaRPr/>
            </a:p>
          </p:txBody>
        </p:sp>
      </p:grpSp>
      <p:sp>
        <p:nvSpPr>
          <p:cNvPr id="18" name="TextBox 18"/>
          <p:cNvSpPr txBox="1"/>
          <p:nvPr/>
        </p:nvSpPr>
        <p:spPr>
          <a:xfrm>
            <a:off x="1143000" y="5070053"/>
            <a:ext cx="16459200" cy="4362220"/>
          </a:xfrm>
          <a:prstGeom prst="rect">
            <a:avLst/>
          </a:prstGeom>
        </p:spPr>
        <p:txBody>
          <a:bodyPr wrap="square" lIns="0" tIns="0" rIns="0" bIns="0" rtlCol="0" anchor="t">
            <a:spAutoFit/>
          </a:bodyPr>
          <a:lstStyle/>
          <a:p>
            <a:pPr>
              <a:lnSpc>
                <a:spcPct val="150000"/>
              </a:lnSpc>
              <a:spcBef>
                <a:spcPct val="0"/>
              </a:spcBef>
            </a:pPr>
            <a:r>
              <a:rPr lang="en-US" sz="3200" b="1" dirty="0">
                <a:solidFill>
                  <a:schemeClr val="tx1">
                    <a:lumMod val="85000"/>
                    <a:lumOff val="15000"/>
                  </a:schemeClr>
                </a:solidFill>
                <a:latin typeface="Poppins"/>
                <a:cs typeface="Poppins"/>
                <a:sym typeface="Poppins"/>
              </a:rPr>
              <a:t>• Total Encounter Cost : </a:t>
            </a:r>
            <a:r>
              <a:rPr lang="en-US" sz="3200" i="1" dirty="0">
                <a:solidFill>
                  <a:srgbClr val="07051A"/>
                </a:solidFill>
                <a:latin typeface="NSimSun" panose="02010609030101010101" pitchFamily="49" charset="-122"/>
                <a:ea typeface="NSimSun" panose="02010609030101010101" pitchFamily="49" charset="-122"/>
                <a:cs typeface="Poppins"/>
                <a:sym typeface="Poppins"/>
              </a:rPr>
              <a:t>Total hospital spending on all patient encounters.</a:t>
            </a:r>
            <a:endParaRPr lang="en-US" sz="3200" b="1" dirty="0">
              <a:solidFill>
                <a:srgbClr val="07051A"/>
              </a:solidFill>
              <a:latin typeface="Poppins"/>
              <a:cs typeface="Poppins"/>
              <a:sym typeface="Poppins"/>
            </a:endParaRPr>
          </a:p>
          <a:p>
            <a:pPr>
              <a:lnSpc>
                <a:spcPct val="150000"/>
              </a:lnSpc>
              <a:spcBef>
                <a:spcPct val="0"/>
              </a:spcBef>
            </a:pPr>
            <a:r>
              <a:rPr lang="en-US" sz="3200" b="1" dirty="0">
                <a:solidFill>
                  <a:schemeClr val="tx1">
                    <a:lumMod val="85000"/>
                    <a:lumOff val="15000"/>
                  </a:schemeClr>
                </a:solidFill>
                <a:latin typeface="Poppins"/>
                <a:cs typeface="Poppins"/>
                <a:sym typeface="Poppins"/>
              </a:rPr>
              <a:t>• Average cost per encounter : </a:t>
            </a:r>
            <a:r>
              <a:rPr lang="en-US" sz="3200" i="1" dirty="0">
                <a:solidFill>
                  <a:srgbClr val="07051A"/>
                </a:solidFill>
                <a:latin typeface="NSimSun" panose="02010609030101010101" pitchFamily="49" charset="-122"/>
                <a:ea typeface="NSimSun" panose="02010609030101010101" pitchFamily="49" charset="-122"/>
                <a:cs typeface="Poppins"/>
              </a:rPr>
              <a:t>Mean cost per patient visit.</a:t>
            </a:r>
            <a:endParaRPr lang="en-US" sz="3200" b="1" dirty="0">
              <a:solidFill>
                <a:schemeClr val="tx1">
                  <a:lumMod val="85000"/>
                  <a:lumOff val="15000"/>
                </a:schemeClr>
              </a:solidFill>
              <a:latin typeface="Poppins"/>
              <a:cs typeface="Poppins"/>
              <a:sym typeface="Poppins"/>
            </a:endParaRPr>
          </a:p>
          <a:p>
            <a:pPr>
              <a:lnSpc>
                <a:spcPct val="150000"/>
              </a:lnSpc>
              <a:spcBef>
                <a:spcPct val="0"/>
              </a:spcBef>
            </a:pPr>
            <a:r>
              <a:rPr lang="en-US" sz="3200" b="1" dirty="0">
                <a:solidFill>
                  <a:schemeClr val="tx1">
                    <a:lumMod val="85000"/>
                    <a:lumOff val="15000"/>
                  </a:schemeClr>
                </a:solidFill>
                <a:latin typeface="Poppins"/>
                <a:cs typeface="Poppins"/>
                <a:sym typeface="Poppins"/>
              </a:rPr>
              <a:t>• Average operating margin : </a:t>
            </a:r>
            <a:r>
              <a:rPr lang="en-US" sz="2800" i="1" dirty="0">
                <a:latin typeface="NSimSun" panose="02010609030101010101" pitchFamily="49" charset="-122"/>
                <a:ea typeface="NSimSun" panose="02010609030101010101" pitchFamily="49" charset="-122"/>
              </a:rPr>
              <a:t>% of profit retained after operating costs.</a:t>
            </a:r>
            <a:endParaRPr lang="en-US" sz="3200" b="1" i="1" dirty="0">
              <a:solidFill>
                <a:schemeClr val="tx1">
                  <a:lumMod val="85000"/>
                  <a:lumOff val="15000"/>
                </a:schemeClr>
              </a:solidFill>
              <a:latin typeface="NSimSun" panose="02010609030101010101" pitchFamily="49" charset="-122"/>
              <a:ea typeface="NSimSun" panose="02010609030101010101" pitchFamily="49" charset="-122"/>
              <a:cs typeface="Poppins"/>
              <a:sym typeface="Poppins"/>
            </a:endParaRPr>
          </a:p>
          <a:p>
            <a:pPr>
              <a:lnSpc>
                <a:spcPct val="150000"/>
              </a:lnSpc>
              <a:spcBef>
                <a:spcPct val="0"/>
              </a:spcBef>
            </a:pPr>
            <a:r>
              <a:rPr lang="en-US" sz="3200" b="1" dirty="0">
                <a:solidFill>
                  <a:schemeClr val="tx1">
                    <a:lumMod val="85000"/>
                    <a:lumOff val="15000"/>
                  </a:schemeClr>
                </a:solidFill>
                <a:latin typeface="Poppins"/>
                <a:cs typeface="Poppins"/>
                <a:sym typeface="Poppins"/>
              </a:rPr>
              <a:t>• Bad Debt Amount : </a:t>
            </a:r>
            <a:r>
              <a:rPr lang="en-US" sz="2800" i="1" dirty="0">
                <a:latin typeface="NSimSun" panose="02010609030101010101" pitchFamily="49" charset="-122"/>
                <a:ea typeface="NSimSun" panose="02010609030101010101" pitchFamily="49" charset="-122"/>
              </a:rPr>
              <a:t>Unpaid costs from insurers.</a:t>
            </a:r>
            <a:endParaRPr lang="en-US" sz="2800" b="1" i="1" dirty="0">
              <a:solidFill>
                <a:schemeClr val="tx1">
                  <a:lumMod val="85000"/>
                  <a:lumOff val="15000"/>
                </a:schemeClr>
              </a:solidFill>
              <a:latin typeface="NSimSun" panose="02010609030101010101" pitchFamily="49" charset="-122"/>
              <a:ea typeface="NSimSun" panose="02010609030101010101" pitchFamily="49" charset="-122"/>
              <a:cs typeface="Poppins"/>
              <a:sym typeface="Poppins"/>
            </a:endParaRPr>
          </a:p>
          <a:p>
            <a:pPr>
              <a:lnSpc>
                <a:spcPct val="150000"/>
              </a:lnSpc>
              <a:spcBef>
                <a:spcPct val="0"/>
              </a:spcBef>
            </a:pPr>
            <a:r>
              <a:rPr lang="en-US" sz="3200" b="1" dirty="0">
                <a:solidFill>
                  <a:schemeClr val="tx1">
                    <a:lumMod val="85000"/>
                    <a:lumOff val="15000"/>
                  </a:schemeClr>
                </a:solidFill>
                <a:latin typeface="Poppins"/>
                <a:cs typeface="Poppins"/>
                <a:sym typeface="Poppins"/>
              </a:rPr>
              <a:t>• % cost covered : </a:t>
            </a:r>
            <a:r>
              <a:rPr lang="en-US" sz="2800" i="1" dirty="0">
                <a:latin typeface="NSimSun" panose="02010609030101010101" pitchFamily="49" charset="-122"/>
                <a:ea typeface="NSimSun" panose="02010609030101010101" pitchFamily="49" charset="-122"/>
              </a:rPr>
              <a:t>Portion of costs paid by insurers.</a:t>
            </a:r>
            <a:endParaRPr lang="en-US" sz="2800" b="1" i="1" dirty="0">
              <a:solidFill>
                <a:schemeClr val="tx1">
                  <a:lumMod val="85000"/>
                  <a:lumOff val="15000"/>
                </a:schemeClr>
              </a:solidFill>
              <a:latin typeface="NSimSun" panose="02010609030101010101" pitchFamily="49" charset="-122"/>
              <a:ea typeface="NSimSun" panose="02010609030101010101" pitchFamily="49" charset="-122"/>
              <a:cs typeface="Poppins"/>
              <a:sym typeface="Poppins"/>
            </a:endParaRPr>
          </a:p>
          <a:p>
            <a:pPr>
              <a:lnSpc>
                <a:spcPct val="150000"/>
              </a:lnSpc>
              <a:spcBef>
                <a:spcPct val="0"/>
              </a:spcBef>
            </a:pPr>
            <a:r>
              <a:rPr lang="en-US" sz="3200" b="1" dirty="0">
                <a:solidFill>
                  <a:schemeClr val="tx1">
                    <a:lumMod val="85000"/>
                    <a:lumOff val="15000"/>
                  </a:schemeClr>
                </a:solidFill>
                <a:latin typeface="Poppins"/>
                <a:cs typeface="Poppins"/>
                <a:sym typeface="Poppins"/>
              </a:rPr>
              <a:t>• Total Out-of-Pocket Share : </a:t>
            </a:r>
            <a:r>
              <a:rPr lang="en-US" sz="2800" i="1" dirty="0">
                <a:latin typeface="NSimSun" panose="02010609030101010101" pitchFamily="49" charset="-122"/>
                <a:ea typeface="NSimSun" panose="02010609030101010101" pitchFamily="49" charset="-122"/>
              </a:rPr>
              <a:t>Sum of costs patients personally paid.</a:t>
            </a:r>
            <a:endParaRPr lang="en-US" sz="3200" i="1" dirty="0">
              <a:solidFill>
                <a:schemeClr val="tx1">
                  <a:lumMod val="85000"/>
                  <a:lumOff val="15000"/>
                </a:schemeClr>
              </a:solidFill>
              <a:latin typeface="NSimSun" panose="02010609030101010101" pitchFamily="49" charset="-122"/>
              <a:ea typeface="NSimSun" panose="02010609030101010101" pitchFamily="49" charset="-122"/>
              <a:cs typeface="Poppins"/>
              <a:sym typeface="Poppins"/>
            </a:endParaRPr>
          </a:p>
        </p:txBody>
      </p:sp>
      <p:pic>
        <p:nvPicPr>
          <p:cNvPr id="12" name="Picture 11">
            <a:extLst>
              <a:ext uri="{FF2B5EF4-FFF2-40B4-BE49-F238E27FC236}">
                <a16:creationId xmlns:a16="http://schemas.microsoft.com/office/drawing/2014/main" id="{5B11CE05-9D3F-345B-6F8F-1152456FCCD3}"/>
              </a:ext>
            </a:extLst>
          </p:cNvPr>
          <p:cNvPicPr>
            <a:picLocks noChangeAspect="1"/>
          </p:cNvPicPr>
          <p:nvPr/>
        </p:nvPicPr>
        <p:blipFill>
          <a:blip r:embed="rId2"/>
          <a:stretch>
            <a:fillRect/>
          </a:stretch>
        </p:blipFill>
        <p:spPr>
          <a:xfrm>
            <a:off x="779177" y="1662907"/>
            <a:ext cx="16821138" cy="242192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3428"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9783A142-8BFF-6285-5AB8-FD6FFFE52441}"/>
              </a:ext>
            </a:extLst>
          </p:cNvPr>
          <p:cNvPicPr>
            <a:picLocks noChangeAspect="1"/>
          </p:cNvPicPr>
          <p:nvPr/>
        </p:nvPicPr>
        <p:blipFill>
          <a:blip r:embed="rId3" cstate="print">
            <a:alphaModFix amt="40000"/>
            <a:extLst>
              <a:ext uri="{28A0092B-C50C-407E-A947-70E740481C1C}">
                <a14:useLocalDpi xmlns:a14="http://schemas.microsoft.com/office/drawing/2010/main" val="0"/>
              </a:ext>
            </a:extLst>
          </a:blip>
          <a:srcRect t="1316"/>
          <a:stretch>
            <a:fillRect/>
          </a:stretch>
        </p:blipFill>
        <p:spPr>
          <a:xfrm>
            <a:off x="20" y="10"/>
            <a:ext cx="18287978" cy="10286990"/>
          </a:xfrm>
          <a:prstGeom prst="rect">
            <a:avLst/>
          </a:prstGeom>
        </p:spPr>
      </p:pic>
      <p:sp>
        <p:nvSpPr>
          <p:cNvPr id="2" name="TextBox 2"/>
          <p:cNvSpPr txBox="1"/>
          <p:nvPr/>
        </p:nvSpPr>
        <p:spPr>
          <a:xfrm>
            <a:off x="1257300" y="547687"/>
            <a:ext cx="15773400" cy="198834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6600" spc="-280" dirty="0">
                <a:solidFill>
                  <a:srgbClr val="7ED957"/>
                </a:solidFill>
                <a:latin typeface="Helvetica World"/>
                <a:ea typeface="Helvetica World"/>
                <a:cs typeface="Helvetica World"/>
                <a:sym typeface="Helvetica World"/>
              </a:rPr>
              <a:t>BUSINESS QUESTIONS</a:t>
            </a:r>
          </a:p>
        </p:txBody>
      </p:sp>
      <p:sp>
        <p:nvSpPr>
          <p:cNvPr id="27" name="sketchy line">
            <a:extLst>
              <a:ext uri="{FF2B5EF4-FFF2-40B4-BE49-F238E27FC236}">
                <a16:creationId xmlns:a16="http://schemas.microsoft.com/office/drawing/2014/main" id="{7E2BE7F7-CA89-4002-ACCE-A478AEA24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1598" y="2522316"/>
            <a:ext cx="14538960" cy="27432"/>
          </a:xfrm>
          <a:custGeom>
            <a:avLst/>
            <a:gdLst>
              <a:gd name="connsiteX0" fmla="*/ 0 w 14538960"/>
              <a:gd name="connsiteY0" fmla="*/ 0 h 27432"/>
              <a:gd name="connsiteX1" fmla="*/ 546942 w 14538960"/>
              <a:gd name="connsiteY1" fmla="*/ 0 h 27432"/>
              <a:gd name="connsiteX2" fmla="*/ 803104 w 14538960"/>
              <a:gd name="connsiteY2" fmla="*/ 0 h 27432"/>
              <a:gd name="connsiteX3" fmla="*/ 1786215 w 14538960"/>
              <a:gd name="connsiteY3" fmla="*/ 0 h 27432"/>
              <a:gd name="connsiteX4" fmla="*/ 2042378 w 14538960"/>
              <a:gd name="connsiteY4" fmla="*/ 0 h 27432"/>
              <a:gd name="connsiteX5" fmla="*/ 2298540 w 14538960"/>
              <a:gd name="connsiteY5" fmla="*/ 0 h 27432"/>
              <a:gd name="connsiteX6" fmla="*/ 2845482 w 14538960"/>
              <a:gd name="connsiteY6" fmla="*/ 0 h 27432"/>
              <a:gd name="connsiteX7" fmla="*/ 3537814 w 14538960"/>
              <a:gd name="connsiteY7" fmla="*/ 0 h 27432"/>
              <a:gd name="connsiteX8" fmla="*/ 4375535 w 14538960"/>
              <a:gd name="connsiteY8" fmla="*/ 0 h 27432"/>
              <a:gd name="connsiteX9" fmla="*/ 5213256 w 14538960"/>
              <a:gd name="connsiteY9" fmla="*/ 0 h 27432"/>
              <a:gd name="connsiteX10" fmla="*/ 5905587 w 14538960"/>
              <a:gd name="connsiteY10" fmla="*/ 0 h 27432"/>
              <a:gd name="connsiteX11" fmla="*/ 6161750 w 14538960"/>
              <a:gd name="connsiteY11" fmla="*/ 0 h 27432"/>
              <a:gd name="connsiteX12" fmla="*/ 6708692 w 14538960"/>
              <a:gd name="connsiteY12" fmla="*/ 0 h 27432"/>
              <a:gd name="connsiteX13" fmla="*/ 7110244 w 14538960"/>
              <a:gd name="connsiteY13" fmla="*/ 0 h 27432"/>
              <a:gd name="connsiteX14" fmla="*/ 7947965 w 14538960"/>
              <a:gd name="connsiteY14" fmla="*/ 0 h 27432"/>
              <a:gd name="connsiteX15" fmla="*/ 8349517 w 14538960"/>
              <a:gd name="connsiteY15" fmla="*/ 0 h 27432"/>
              <a:gd name="connsiteX16" fmla="*/ 9332628 w 14538960"/>
              <a:gd name="connsiteY16" fmla="*/ 0 h 27432"/>
              <a:gd name="connsiteX17" fmla="*/ 9588790 w 14538960"/>
              <a:gd name="connsiteY17" fmla="*/ 0 h 27432"/>
              <a:gd name="connsiteX18" fmla="*/ 9990343 w 14538960"/>
              <a:gd name="connsiteY18" fmla="*/ 0 h 27432"/>
              <a:gd name="connsiteX19" fmla="*/ 10537284 w 14538960"/>
              <a:gd name="connsiteY19" fmla="*/ 0 h 27432"/>
              <a:gd name="connsiteX20" fmla="*/ 11084226 w 14538960"/>
              <a:gd name="connsiteY20" fmla="*/ 0 h 27432"/>
              <a:gd name="connsiteX21" fmla="*/ 11921947 w 14538960"/>
              <a:gd name="connsiteY21" fmla="*/ 0 h 27432"/>
              <a:gd name="connsiteX22" fmla="*/ 12905058 w 14538960"/>
              <a:gd name="connsiteY22" fmla="*/ 0 h 27432"/>
              <a:gd name="connsiteX23" fmla="*/ 13742779 w 14538960"/>
              <a:gd name="connsiteY23" fmla="*/ 0 h 27432"/>
              <a:gd name="connsiteX24" fmla="*/ 14538960 w 14538960"/>
              <a:gd name="connsiteY24" fmla="*/ 0 h 27432"/>
              <a:gd name="connsiteX25" fmla="*/ 14538960 w 14538960"/>
              <a:gd name="connsiteY25" fmla="*/ 27432 h 27432"/>
              <a:gd name="connsiteX26" fmla="*/ 13701239 w 14538960"/>
              <a:gd name="connsiteY26" fmla="*/ 27432 h 27432"/>
              <a:gd name="connsiteX27" fmla="*/ 12718128 w 14538960"/>
              <a:gd name="connsiteY27" fmla="*/ 27432 h 27432"/>
              <a:gd name="connsiteX28" fmla="*/ 12171187 w 14538960"/>
              <a:gd name="connsiteY28" fmla="*/ 27432 h 27432"/>
              <a:gd name="connsiteX29" fmla="*/ 11333465 w 14538960"/>
              <a:gd name="connsiteY29" fmla="*/ 27432 h 27432"/>
              <a:gd name="connsiteX30" fmla="*/ 10350355 w 14538960"/>
              <a:gd name="connsiteY30" fmla="*/ 27432 h 27432"/>
              <a:gd name="connsiteX31" fmla="*/ 9948803 w 14538960"/>
              <a:gd name="connsiteY31" fmla="*/ 27432 h 27432"/>
              <a:gd name="connsiteX32" fmla="*/ 9111082 w 14538960"/>
              <a:gd name="connsiteY32" fmla="*/ 27432 h 27432"/>
              <a:gd name="connsiteX33" fmla="*/ 8709529 w 14538960"/>
              <a:gd name="connsiteY33" fmla="*/ 27432 h 27432"/>
              <a:gd name="connsiteX34" fmla="*/ 8453367 w 14538960"/>
              <a:gd name="connsiteY34" fmla="*/ 27432 h 27432"/>
              <a:gd name="connsiteX35" fmla="*/ 7761035 w 14538960"/>
              <a:gd name="connsiteY35" fmla="*/ 27432 h 27432"/>
              <a:gd name="connsiteX36" fmla="*/ 7504873 w 14538960"/>
              <a:gd name="connsiteY36" fmla="*/ 27432 h 27432"/>
              <a:gd name="connsiteX37" fmla="*/ 6667152 w 14538960"/>
              <a:gd name="connsiteY37" fmla="*/ 27432 h 27432"/>
              <a:gd name="connsiteX38" fmla="*/ 6120210 w 14538960"/>
              <a:gd name="connsiteY38" fmla="*/ 27432 h 27432"/>
              <a:gd name="connsiteX39" fmla="*/ 5427878 w 14538960"/>
              <a:gd name="connsiteY39" fmla="*/ 27432 h 27432"/>
              <a:gd name="connsiteX40" fmla="*/ 5026326 w 14538960"/>
              <a:gd name="connsiteY40" fmla="*/ 27432 h 27432"/>
              <a:gd name="connsiteX41" fmla="*/ 4333995 w 14538960"/>
              <a:gd name="connsiteY41" fmla="*/ 27432 h 27432"/>
              <a:gd name="connsiteX42" fmla="*/ 3496274 w 14538960"/>
              <a:gd name="connsiteY42" fmla="*/ 27432 h 27432"/>
              <a:gd name="connsiteX43" fmla="*/ 2949332 w 14538960"/>
              <a:gd name="connsiteY43" fmla="*/ 27432 h 27432"/>
              <a:gd name="connsiteX44" fmla="*/ 2111611 w 14538960"/>
              <a:gd name="connsiteY44" fmla="*/ 27432 h 27432"/>
              <a:gd name="connsiteX45" fmla="*/ 1273890 w 14538960"/>
              <a:gd name="connsiteY45" fmla="*/ 27432 h 27432"/>
              <a:gd name="connsiteX46" fmla="*/ 0 w 14538960"/>
              <a:gd name="connsiteY46" fmla="*/ 27432 h 27432"/>
              <a:gd name="connsiteX47" fmla="*/ 0 w 14538960"/>
              <a:gd name="connsiteY47"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4538960" h="27432" fill="none" extrusionOk="0">
                <a:moveTo>
                  <a:pt x="0" y="0"/>
                </a:moveTo>
                <a:cubicBezTo>
                  <a:pt x="210340" y="7152"/>
                  <a:pt x="389375" y="-18002"/>
                  <a:pt x="546942" y="0"/>
                </a:cubicBezTo>
                <a:cubicBezTo>
                  <a:pt x="704509" y="18002"/>
                  <a:pt x="690748" y="1509"/>
                  <a:pt x="803104" y="0"/>
                </a:cubicBezTo>
                <a:cubicBezTo>
                  <a:pt x="915460" y="-1509"/>
                  <a:pt x="1314624" y="-34192"/>
                  <a:pt x="1786215" y="0"/>
                </a:cubicBezTo>
                <a:cubicBezTo>
                  <a:pt x="2257806" y="34192"/>
                  <a:pt x="1939321" y="-8355"/>
                  <a:pt x="2042378" y="0"/>
                </a:cubicBezTo>
                <a:cubicBezTo>
                  <a:pt x="2145435" y="8355"/>
                  <a:pt x="2194038" y="-12235"/>
                  <a:pt x="2298540" y="0"/>
                </a:cubicBezTo>
                <a:cubicBezTo>
                  <a:pt x="2403042" y="12235"/>
                  <a:pt x="2651503" y="-27211"/>
                  <a:pt x="2845482" y="0"/>
                </a:cubicBezTo>
                <a:cubicBezTo>
                  <a:pt x="3039461" y="27211"/>
                  <a:pt x="3376298" y="8796"/>
                  <a:pt x="3537814" y="0"/>
                </a:cubicBezTo>
                <a:cubicBezTo>
                  <a:pt x="3699330" y="-8796"/>
                  <a:pt x="4107298" y="-35844"/>
                  <a:pt x="4375535" y="0"/>
                </a:cubicBezTo>
                <a:cubicBezTo>
                  <a:pt x="4643772" y="35844"/>
                  <a:pt x="4823006" y="25640"/>
                  <a:pt x="5213256" y="0"/>
                </a:cubicBezTo>
                <a:cubicBezTo>
                  <a:pt x="5603506" y="-25640"/>
                  <a:pt x="5756633" y="17423"/>
                  <a:pt x="5905587" y="0"/>
                </a:cubicBezTo>
                <a:cubicBezTo>
                  <a:pt x="6054541" y="-17423"/>
                  <a:pt x="6080314" y="1552"/>
                  <a:pt x="6161750" y="0"/>
                </a:cubicBezTo>
                <a:cubicBezTo>
                  <a:pt x="6243186" y="-1552"/>
                  <a:pt x="6471173" y="9277"/>
                  <a:pt x="6708692" y="0"/>
                </a:cubicBezTo>
                <a:cubicBezTo>
                  <a:pt x="6946211" y="-9277"/>
                  <a:pt x="6994151" y="-12524"/>
                  <a:pt x="7110244" y="0"/>
                </a:cubicBezTo>
                <a:cubicBezTo>
                  <a:pt x="7226337" y="12524"/>
                  <a:pt x="7744878" y="17954"/>
                  <a:pt x="7947965" y="0"/>
                </a:cubicBezTo>
                <a:cubicBezTo>
                  <a:pt x="8151052" y="-17954"/>
                  <a:pt x="8173559" y="-9604"/>
                  <a:pt x="8349517" y="0"/>
                </a:cubicBezTo>
                <a:cubicBezTo>
                  <a:pt x="8525475" y="9604"/>
                  <a:pt x="9041469" y="-40823"/>
                  <a:pt x="9332628" y="0"/>
                </a:cubicBezTo>
                <a:cubicBezTo>
                  <a:pt x="9623787" y="40823"/>
                  <a:pt x="9533288" y="-7422"/>
                  <a:pt x="9588790" y="0"/>
                </a:cubicBezTo>
                <a:cubicBezTo>
                  <a:pt x="9644292" y="7422"/>
                  <a:pt x="9795392" y="-11669"/>
                  <a:pt x="9990343" y="0"/>
                </a:cubicBezTo>
                <a:cubicBezTo>
                  <a:pt x="10185294" y="11669"/>
                  <a:pt x="10273641" y="4949"/>
                  <a:pt x="10537284" y="0"/>
                </a:cubicBezTo>
                <a:cubicBezTo>
                  <a:pt x="10800927" y="-4949"/>
                  <a:pt x="10940181" y="-20043"/>
                  <a:pt x="11084226" y="0"/>
                </a:cubicBezTo>
                <a:cubicBezTo>
                  <a:pt x="11228271" y="20043"/>
                  <a:pt x="11738053" y="26110"/>
                  <a:pt x="11921947" y="0"/>
                </a:cubicBezTo>
                <a:cubicBezTo>
                  <a:pt x="12105841" y="-26110"/>
                  <a:pt x="12626673" y="4249"/>
                  <a:pt x="12905058" y="0"/>
                </a:cubicBezTo>
                <a:cubicBezTo>
                  <a:pt x="13183443" y="-4249"/>
                  <a:pt x="13508037" y="40598"/>
                  <a:pt x="13742779" y="0"/>
                </a:cubicBezTo>
                <a:cubicBezTo>
                  <a:pt x="13977521" y="-40598"/>
                  <a:pt x="14313955" y="-31901"/>
                  <a:pt x="14538960" y="0"/>
                </a:cubicBezTo>
                <a:cubicBezTo>
                  <a:pt x="14538722" y="12598"/>
                  <a:pt x="14539856" y="20112"/>
                  <a:pt x="14538960" y="27432"/>
                </a:cubicBezTo>
                <a:cubicBezTo>
                  <a:pt x="14127905" y="24310"/>
                  <a:pt x="13970758" y="29225"/>
                  <a:pt x="13701239" y="27432"/>
                </a:cubicBezTo>
                <a:cubicBezTo>
                  <a:pt x="13431720" y="25639"/>
                  <a:pt x="13150116" y="32347"/>
                  <a:pt x="12718128" y="27432"/>
                </a:cubicBezTo>
                <a:cubicBezTo>
                  <a:pt x="12286140" y="22517"/>
                  <a:pt x="12439910" y="35511"/>
                  <a:pt x="12171187" y="27432"/>
                </a:cubicBezTo>
                <a:cubicBezTo>
                  <a:pt x="11902464" y="19353"/>
                  <a:pt x="11680256" y="51184"/>
                  <a:pt x="11333465" y="27432"/>
                </a:cubicBezTo>
                <a:cubicBezTo>
                  <a:pt x="10986674" y="3680"/>
                  <a:pt x="10784081" y="16698"/>
                  <a:pt x="10350355" y="27432"/>
                </a:cubicBezTo>
                <a:cubicBezTo>
                  <a:pt x="9916629" y="38167"/>
                  <a:pt x="10086489" y="18029"/>
                  <a:pt x="9948803" y="27432"/>
                </a:cubicBezTo>
                <a:cubicBezTo>
                  <a:pt x="9811117" y="36835"/>
                  <a:pt x="9420794" y="12020"/>
                  <a:pt x="9111082" y="27432"/>
                </a:cubicBezTo>
                <a:cubicBezTo>
                  <a:pt x="8801370" y="42844"/>
                  <a:pt x="8889644" y="37034"/>
                  <a:pt x="8709529" y="27432"/>
                </a:cubicBezTo>
                <a:cubicBezTo>
                  <a:pt x="8529414" y="17830"/>
                  <a:pt x="8561908" y="33931"/>
                  <a:pt x="8453367" y="27432"/>
                </a:cubicBezTo>
                <a:cubicBezTo>
                  <a:pt x="8344826" y="20933"/>
                  <a:pt x="8025285" y="48791"/>
                  <a:pt x="7761035" y="27432"/>
                </a:cubicBezTo>
                <a:cubicBezTo>
                  <a:pt x="7496785" y="6073"/>
                  <a:pt x="7559666" y="24077"/>
                  <a:pt x="7504873" y="27432"/>
                </a:cubicBezTo>
                <a:cubicBezTo>
                  <a:pt x="7450080" y="30787"/>
                  <a:pt x="6879878" y="57189"/>
                  <a:pt x="6667152" y="27432"/>
                </a:cubicBezTo>
                <a:cubicBezTo>
                  <a:pt x="6454426" y="-2325"/>
                  <a:pt x="6293175" y="21070"/>
                  <a:pt x="6120210" y="27432"/>
                </a:cubicBezTo>
                <a:cubicBezTo>
                  <a:pt x="5947245" y="33794"/>
                  <a:pt x="5604402" y="28454"/>
                  <a:pt x="5427878" y="27432"/>
                </a:cubicBezTo>
                <a:cubicBezTo>
                  <a:pt x="5251354" y="26410"/>
                  <a:pt x="5123349" y="44536"/>
                  <a:pt x="5026326" y="27432"/>
                </a:cubicBezTo>
                <a:cubicBezTo>
                  <a:pt x="4929303" y="10328"/>
                  <a:pt x="4597022" y="10097"/>
                  <a:pt x="4333995" y="27432"/>
                </a:cubicBezTo>
                <a:cubicBezTo>
                  <a:pt x="4070968" y="44767"/>
                  <a:pt x="3694403" y="18581"/>
                  <a:pt x="3496274" y="27432"/>
                </a:cubicBezTo>
                <a:cubicBezTo>
                  <a:pt x="3298145" y="36283"/>
                  <a:pt x="3130412" y="43912"/>
                  <a:pt x="2949332" y="27432"/>
                </a:cubicBezTo>
                <a:cubicBezTo>
                  <a:pt x="2768252" y="10952"/>
                  <a:pt x="2526580" y="38333"/>
                  <a:pt x="2111611" y="27432"/>
                </a:cubicBezTo>
                <a:cubicBezTo>
                  <a:pt x="1696642" y="16531"/>
                  <a:pt x="1576722" y="15780"/>
                  <a:pt x="1273890" y="27432"/>
                </a:cubicBezTo>
                <a:cubicBezTo>
                  <a:pt x="971058" y="39084"/>
                  <a:pt x="491377" y="22155"/>
                  <a:pt x="0" y="27432"/>
                </a:cubicBezTo>
                <a:cubicBezTo>
                  <a:pt x="-1285" y="14455"/>
                  <a:pt x="602" y="7744"/>
                  <a:pt x="0" y="0"/>
                </a:cubicBezTo>
                <a:close/>
              </a:path>
              <a:path w="14538960" h="27432" stroke="0" extrusionOk="0">
                <a:moveTo>
                  <a:pt x="0" y="0"/>
                </a:moveTo>
                <a:cubicBezTo>
                  <a:pt x="171547" y="-16675"/>
                  <a:pt x="313460" y="-885"/>
                  <a:pt x="401552" y="0"/>
                </a:cubicBezTo>
                <a:cubicBezTo>
                  <a:pt x="489644" y="885"/>
                  <a:pt x="546767" y="-6427"/>
                  <a:pt x="657715" y="0"/>
                </a:cubicBezTo>
                <a:cubicBezTo>
                  <a:pt x="768663" y="6427"/>
                  <a:pt x="961910" y="12497"/>
                  <a:pt x="1059267" y="0"/>
                </a:cubicBezTo>
                <a:cubicBezTo>
                  <a:pt x="1156624" y="-12497"/>
                  <a:pt x="1534766" y="-8897"/>
                  <a:pt x="1751599" y="0"/>
                </a:cubicBezTo>
                <a:cubicBezTo>
                  <a:pt x="1968432" y="8897"/>
                  <a:pt x="2269954" y="36360"/>
                  <a:pt x="2589320" y="0"/>
                </a:cubicBezTo>
                <a:cubicBezTo>
                  <a:pt x="2908686" y="-36360"/>
                  <a:pt x="3280956" y="5410"/>
                  <a:pt x="3572430" y="0"/>
                </a:cubicBezTo>
                <a:cubicBezTo>
                  <a:pt x="3863904" y="-5410"/>
                  <a:pt x="4109899" y="41466"/>
                  <a:pt x="4555541" y="0"/>
                </a:cubicBezTo>
                <a:cubicBezTo>
                  <a:pt x="5001183" y="-41466"/>
                  <a:pt x="4845945" y="24752"/>
                  <a:pt x="5102483" y="0"/>
                </a:cubicBezTo>
                <a:cubicBezTo>
                  <a:pt x="5359021" y="-24752"/>
                  <a:pt x="5662448" y="36649"/>
                  <a:pt x="5940204" y="0"/>
                </a:cubicBezTo>
                <a:cubicBezTo>
                  <a:pt x="6217960" y="-36649"/>
                  <a:pt x="6434481" y="1172"/>
                  <a:pt x="6632535" y="0"/>
                </a:cubicBezTo>
                <a:cubicBezTo>
                  <a:pt x="6830589" y="-1172"/>
                  <a:pt x="7016470" y="10391"/>
                  <a:pt x="7179477" y="0"/>
                </a:cubicBezTo>
                <a:cubicBezTo>
                  <a:pt x="7342484" y="-10391"/>
                  <a:pt x="7744209" y="35400"/>
                  <a:pt x="8017198" y="0"/>
                </a:cubicBezTo>
                <a:cubicBezTo>
                  <a:pt x="8290187" y="-35400"/>
                  <a:pt x="8213775" y="3275"/>
                  <a:pt x="8273361" y="0"/>
                </a:cubicBezTo>
                <a:cubicBezTo>
                  <a:pt x="8332947" y="-3275"/>
                  <a:pt x="8657489" y="21026"/>
                  <a:pt x="8820302" y="0"/>
                </a:cubicBezTo>
                <a:cubicBezTo>
                  <a:pt x="8983115" y="-21026"/>
                  <a:pt x="9246448" y="-33480"/>
                  <a:pt x="9512634" y="0"/>
                </a:cubicBezTo>
                <a:cubicBezTo>
                  <a:pt x="9778820" y="33480"/>
                  <a:pt x="10022070" y="-35955"/>
                  <a:pt x="10350355" y="0"/>
                </a:cubicBezTo>
                <a:cubicBezTo>
                  <a:pt x="10678640" y="35955"/>
                  <a:pt x="10760576" y="15004"/>
                  <a:pt x="11042686" y="0"/>
                </a:cubicBezTo>
                <a:cubicBezTo>
                  <a:pt x="11324796" y="-15004"/>
                  <a:pt x="11644984" y="7543"/>
                  <a:pt x="12025797" y="0"/>
                </a:cubicBezTo>
                <a:cubicBezTo>
                  <a:pt x="12406610" y="-7543"/>
                  <a:pt x="12191696" y="-427"/>
                  <a:pt x="12281960" y="0"/>
                </a:cubicBezTo>
                <a:cubicBezTo>
                  <a:pt x="12372224" y="427"/>
                  <a:pt x="12764434" y="-267"/>
                  <a:pt x="12974291" y="0"/>
                </a:cubicBezTo>
                <a:cubicBezTo>
                  <a:pt x="13184148" y="267"/>
                  <a:pt x="13148706" y="1432"/>
                  <a:pt x="13230454" y="0"/>
                </a:cubicBezTo>
                <a:cubicBezTo>
                  <a:pt x="13312202" y="-1432"/>
                  <a:pt x="14004478" y="-56309"/>
                  <a:pt x="14538960" y="0"/>
                </a:cubicBezTo>
                <a:cubicBezTo>
                  <a:pt x="14537653" y="5668"/>
                  <a:pt x="14538155" y="16003"/>
                  <a:pt x="14538960" y="27432"/>
                </a:cubicBezTo>
                <a:cubicBezTo>
                  <a:pt x="14438623" y="24645"/>
                  <a:pt x="14219137" y="40253"/>
                  <a:pt x="14137408" y="27432"/>
                </a:cubicBezTo>
                <a:cubicBezTo>
                  <a:pt x="14055679" y="14611"/>
                  <a:pt x="13974566" y="37490"/>
                  <a:pt x="13881245" y="27432"/>
                </a:cubicBezTo>
                <a:cubicBezTo>
                  <a:pt x="13787924" y="17374"/>
                  <a:pt x="13602758" y="10627"/>
                  <a:pt x="13479693" y="27432"/>
                </a:cubicBezTo>
                <a:cubicBezTo>
                  <a:pt x="13356628" y="44237"/>
                  <a:pt x="13053100" y="5185"/>
                  <a:pt x="12641972" y="27432"/>
                </a:cubicBezTo>
                <a:cubicBezTo>
                  <a:pt x="12230844" y="49679"/>
                  <a:pt x="12121541" y="34156"/>
                  <a:pt x="11658861" y="27432"/>
                </a:cubicBezTo>
                <a:cubicBezTo>
                  <a:pt x="11196181" y="20708"/>
                  <a:pt x="11410691" y="26551"/>
                  <a:pt x="11257309" y="27432"/>
                </a:cubicBezTo>
                <a:cubicBezTo>
                  <a:pt x="11103927" y="28313"/>
                  <a:pt x="10877807" y="38643"/>
                  <a:pt x="10564978" y="27432"/>
                </a:cubicBezTo>
                <a:cubicBezTo>
                  <a:pt x="10252149" y="16221"/>
                  <a:pt x="10300357" y="40716"/>
                  <a:pt x="10163425" y="27432"/>
                </a:cubicBezTo>
                <a:cubicBezTo>
                  <a:pt x="10026493" y="14148"/>
                  <a:pt x="9636169" y="8455"/>
                  <a:pt x="9325704" y="27432"/>
                </a:cubicBezTo>
                <a:cubicBezTo>
                  <a:pt x="9015239" y="46409"/>
                  <a:pt x="8952808" y="27783"/>
                  <a:pt x="8778763" y="27432"/>
                </a:cubicBezTo>
                <a:cubicBezTo>
                  <a:pt x="8604718" y="27081"/>
                  <a:pt x="8560124" y="30442"/>
                  <a:pt x="8377210" y="27432"/>
                </a:cubicBezTo>
                <a:cubicBezTo>
                  <a:pt x="8194296" y="24422"/>
                  <a:pt x="8221364" y="31264"/>
                  <a:pt x="8121048" y="27432"/>
                </a:cubicBezTo>
                <a:cubicBezTo>
                  <a:pt x="8020732" y="23600"/>
                  <a:pt x="7735062" y="13059"/>
                  <a:pt x="7428716" y="27432"/>
                </a:cubicBezTo>
                <a:cubicBezTo>
                  <a:pt x="7122370" y="41805"/>
                  <a:pt x="6869723" y="9486"/>
                  <a:pt x="6590995" y="27432"/>
                </a:cubicBezTo>
                <a:cubicBezTo>
                  <a:pt x="6312267" y="45378"/>
                  <a:pt x="6138833" y="54957"/>
                  <a:pt x="5898664" y="27432"/>
                </a:cubicBezTo>
                <a:cubicBezTo>
                  <a:pt x="5658495" y="-93"/>
                  <a:pt x="5246625" y="-6102"/>
                  <a:pt x="4915553" y="27432"/>
                </a:cubicBezTo>
                <a:cubicBezTo>
                  <a:pt x="4584481" y="60966"/>
                  <a:pt x="4527187" y="16101"/>
                  <a:pt x="4368611" y="27432"/>
                </a:cubicBezTo>
                <a:cubicBezTo>
                  <a:pt x="4210035" y="38763"/>
                  <a:pt x="4167259" y="33973"/>
                  <a:pt x="4112449" y="27432"/>
                </a:cubicBezTo>
                <a:cubicBezTo>
                  <a:pt x="4057639" y="20891"/>
                  <a:pt x="3934518" y="23534"/>
                  <a:pt x="3856286" y="27432"/>
                </a:cubicBezTo>
                <a:cubicBezTo>
                  <a:pt x="3778054" y="31330"/>
                  <a:pt x="3212679" y="1371"/>
                  <a:pt x="3018565" y="27432"/>
                </a:cubicBezTo>
                <a:cubicBezTo>
                  <a:pt x="2824451" y="53493"/>
                  <a:pt x="2650101" y="32365"/>
                  <a:pt x="2326234" y="27432"/>
                </a:cubicBezTo>
                <a:cubicBezTo>
                  <a:pt x="2002367" y="22499"/>
                  <a:pt x="1782353" y="63313"/>
                  <a:pt x="1343123" y="27432"/>
                </a:cubicBezTo>
                <a:cubicBezTo>
                  <a:pt x="903893" y="-8449"/>
                  <a:pt x="995288" y="14816"/>
                  <a:pt x="650792" y="27432"/>
                </a:cubicBezTo>
                <a:cubicBezTo>
                  <a:pt x="306296" y="40048"/>
                  <a:pt x="183840" y="32184"/>
                  <a:pt x="0" y="27432"/>
                </a:cubicBezTo>
                <a:cubicBezTo>
                  <a:pt x="841" y="19035"/>
                  <a:pt x="-1184" y="10383"/>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5"/>
          <p:cNvSpPr txBox="1"/>
          <p:nvPr/>
        </p:nvSpPr>
        <p:spPr>
          <a:xfrm>
            <a:off x="1257300" y="3006669"/>
            <a:ext cx="15773400" cy="6265345"/>
          </a:xfrm>
          <a:prstGeom prst="rect">
            <a:avLst/>
          </a:prstGeom>
        </p:spPr>
        <p:txBody>
          <a:bodyPr vert="horz" lIns="91440" tIns="45720" rIns="91440" bIns="45720" rtlCol="0">
            <a:normAutofit/>
          </a:bodyPr>
          <a:lstStyle/>
          <a:p>
            <a:pPr marL="514350" indent="-228600">
              <a:lnSpc>
                <a:spcPct val="90000"/>
              </a:lnSpc>
              <a:spcBef>
                <a:spcPct val="0"/>
              </a:spcBef>
              <a:spcAft>
                <a:spcPts val="600"/>
              </a:spcAft>
              <a:buFont typeface="Arial" panose="020B0604020202020204" pitchFamily="34" charset="0"/>
              <a:buChar char="•"/>
            </a:pPr>
            <a:r>
              <a:rPr lang="en-US" sz="3300" dirty="0">
                <a:solidFill>
                  <a:schemeClr val="bg1"/>
                </a:solidFill>
                <a:sym typeface="Poppins"/>
              </a:rPr>
              <a:t>What times of day and which encounter classes see the highest volume?</a:t>
            </a:r>
          </a:p>
          <a:p>
            <a:pPr marL="514350" indent="-228600">
              <a:lnSpc>
                <a:spcPct val="90000"/>
              </a:lnSpc>
              <a:spcBef>
                <a:spcPct val="0"/>
              </a:spcBef>
              <a:spcAft>
                <a:spcPts val="600"/>
              </a:spcAft>
              <a:buFont typeface="Arial" panose="020B0604020202020204" pitchFamily="34" charset="0"/>
              <a:buChar char="•"/>
            </a:pPr>
            <a:r>
              <a:rPr lang="en-US" sz="3300" dirty="0">
                <a:solidFill>
                  <a:schemeClr val="bg1"/>
                </a:solidFill>
                <a:sym typeface="Poppins"/>
              </a:rPr>
              <a:t>Which encounter classes have the longest stays</a:t>
            </a:r>
          </a:p>
          <a:p>
            <a:pPr marL="514350" indent="-228600">
              <a:lnSpc>
                <a:spcPct val="90000"/>
              </a:lnSpc>
              <a:spcBef>
                <a:spcPct val="0"/>
              </a:spcBef>
              <a:spcAft>
                <a:spcPts val="600"/>
              </a:spcAft>
              <a:buFont typeface="Arial" panose="020B0604020202020204" pitchFamily="34" charset="0"/>
              <a:buChar char="•"/>
            </a:pPr>
            <a:r>
              <a:rPr lang="en-US" sz="3300" dirty="0">
                <a:solidFill>
                  <a:schemeClr val="bg1"/>
                </a:solidFill>
                <a:sym typeface="Poppins"/>
              </a:rPr>
              <a:t>Which encounter class has the most readmissions?</a:t>
            </a:r>
          </a:p>
          <a:p>
            <a:pPr marL="514350" indent="-228600">
              <a:lnSpc>
                <a:spcPct val="90000"/>
              </a:lnSpc>
              <a:spcBef>
                <a:spcPct val="0"/>
              </a:spcBef>
              <a:spcAft>
                <a:spcPts val="600"/>
              </a:spcAft>
              <a:buFont typeface="Arial" panose="020B0604020202020204" pitchFamily="34" charset="0"/>
              <a:buChar char="•"/>
            </a:pPr>
            <a:r>
              <a:rPr lang="en-US" sz="3300" dirty="0">
                <a:solidFill>
                  <a:schemeClr val="bg1"/>
                </a:solidFill>
                <a:sym typeface="Poppins"/>
              </a:rPr>
              <a:t>Which encounter reasons account for most deaths?</a:t>
            </a:r>
          </a:p>
          <a:p>
            <a:pPr marL="514350" indent="-228600">
              <a:lnSpc>
                <a:spcPct val="90000"/>
              </a:lnSpc>
              <a:spcBef>
                <a:spcPct val="0"/>
              </a:spcBef>
              <a:spcAft>
                <a:spcPts val="600"/>
              </a:spcAft>
              <a:buFont typeface="Arial" panose="020B0604020202020204" pitchFamily="34" charset="0"/>
              <a:buChar char="•"/>
            </a:pPr>
            <a:r>
              <a:rPr lang="en-US" sz="3300" dirty="0">
                <a:solidFill>
                  <a:schemeClr val="bg1"/>
                </a:solidFill>
                <a:sym typeface="Poppins"/>
              </a:rPr>
              <a:t>How do encounters trend by year, month?</a:t>
            </a:r>
          </a:p>
          <a:p>
            <a:pPr marL="514350" indent="-228600">
              <a:lnSpc>
                <a:spcPct val="90000"/>
              </a:lnSpc>
              <a:spcBef>
                <a:spcPct val="0"/>
              </a:spcBef>
              <a:spcAft>
                <a:spcPts val="600"/>
              </a:spcAft>
              <a:buFont typeface="Arial" panose="020B0604020202020204" pitchFamily="34" charset="0"/>
              <a:buChar char="•"/>
            </a:pPr>
            <a:r>
              <a:rPr lang="en-US" sz="3300" dirty="0">
                <a:solidFill>
                  <a:schemeClr val="bg1"/>
                </a:solidFill>
                <a:sym typeface="Poppins"/>
              </a:rPr>
              <a:t>Which encounter classes and procedures drive the highest claim costs?</a:t>
            </a:r>
          </a:p>
          <a:p>
            <a:pPr marL="514350" indent="-228600">
              <a:lnSpc>
                <a:spcPct val="90000"/>
              </a:lnSpc>
              <a:spcBef>
                <a:spcPct val="0"/>
              </a:spcBef>
              <a:spcAft>
                <a:spcPts val="600"/>
              </a:spcAft>
              <a:buFont typeface="Arial" panose="020B0604020202020204" pitchFamily="34" charset="0"/>
              <a:buChar char="•"/>
            </a:pPr>
            <a:r>
              <a:rPr lang="en-US" sz="3300" dirty="0">
                <a:solidFill>
                  <a:schemeClr val="bg1"/>
                </a:solidFill>
                <a:sym typeface="Poppins"/>
              </a:rPr>
              <a:t>Which encounter classes with highest base cost</a:t>
            </a:r>
          </a:p>
          <a:p>
            <a:pPr marL="514350" indent="-228600">
              <a:lnSpc>
                <a:spcPct val="90000"/>
              </a:lnSpc>
              <a:spcBef>
                <a:spcPct val="0"/>
              </a:spcBef>
              <a:spcAft>
                <a:spcPts val="600"/>
              </a:spcAft>
              <a:buFont typeface="Arial" panose="020B0604020202020204" pitchFamily="34" charset="0"/>
              <a:buChar char="•"/>
            </a:pPr>
            <a:r>
              <a:rPr lang="en-US" sz="3300" dirty="0">
                <a:solidFill>
                  <a:schemeClr val="bg1"/>
                </a:solidFill>
                <a:sym typeface="Poppins"/>
              </a:rPr>
              <a:t>Which encounter class generates most profits?</a:t>
            </a:r>
          </a:p>
          <a:p>
            <a:pPr marL="514350" indent="-228600">
              <a:lnSpc>
                <a:spcPct val="90000"/>
              </a:lnSpc>
              <a:spcBef>
                <a:spcPct val="0"/>
              </a:spcBef>
              <a:spcAft>
                <a:spcPts val="600"/>
              </a:spcAft>
              <a:buFont typeface="Arial" panose="020B0604020202020204" pitchFamily="34" charset="0"/>
              <a:buChar char="•"/>
            </a:pPr>
            <a:r>
              <a:rPr lang="en-US" sz="3300" dirty="0">
                <a:solidFill>
                  <a:schemeClr val="bg1"/>
                </a:solidFill>
                <a:sym typeface="Poppins"/>
              </a:rPr>
              <a:t>What is the % of encounters Cost covered by Insurance</a:t>
            </a:r>
          </a:p>
          <a:p>
            <a:pPr marL="514350" indent="-228600">
              <a:lnSpc>
                <a:spcPct val="90000"/>
              </a:lnSpc>
              <a:spcBef>
                <a:spcPct val="0"/>
              </a:spcBef>
              <a:spcAft>
                <a:spcPts val="600"/>
              </a:spcAft>
              <a:buFont typeface="Arial" panose="020B0604020202020204" pitchFamily="34" charset="0"/>
              <a:buChar char="•"/>
            </a:pPr>
            <a:r>
              <a:rPr lang="en-US" sz="3300" dirty="0">
                <a:solidFill>
                  <a:schemeClr val="bg1"/>
                </a:solidFill>
                <a:sym typeface="Poppins"/>
              </a:rPr>
              <a:t>Are out-of-pocket expenses higher for certain demographics?</a:t>
            </a:r>
          </a:p>
          <a:p>
            <a:pPr marL="514350" indent="-228600">
              <a:lnSpc>
                <a:spcPct val="90000"/>
              </a:lnSpc>
              <a:spcBef>
                <a:spcPct val="0"/>
              </a:spcBef>
              <a:spcAft>
                <a:spcPts val="600"/>
              </a:spcAft>
              <a:buFont typeface="Arial" panose="020B0604020202020204" pitchFamily="34" charset="0"/>
              <a:buChar char="•"/>
            </a:pPr>
            <a:r>
              <a:rPr lang="en-US" sz="3300" dirty="0">
                <a:solidFill>
                  <a:schemeClr val="bg1"/>
                </a:solidFill>
                <a:sym typeface="Poppins"/>
              </a:rPr>
              <a:t>Which insurers cover the largest share of costs?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FED8D0-F9ED-15FA-FF97-8998E900EF5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95B493C9-19C6-6C63-B863-11B90CDCB5BF}"/>
              </a:ext>
            </a:extLst>
          </p:cNvPr>
          <p:cNvSpPr txBox="1"/>
          <p:nvPr/>
        </p:nvSpPr>
        <p:spPr>
          <a:xfrm>
            <a:off x="812417" y="723900"/>
            <a:ext cx="9550783"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FINDINGS</a:t>
            </a:r>
          </a:p>
        </p:txBody>
      </p:sp>
      <p:sp>
        <p:nvSpPr>
          <p:cNvPr id="3" name="Freeform 3">
            <a:extLst>
              <a:ext uri="{FF2B5EF4-FFF2-40B4-BE49-F238E27FC236}">
                <a16:creationId xmlns:a16="http://schemas.microsoft.com/office/drawing/2014/main" id="{9829A9B1-7DD8-9424-3A9B-FF14462B6C3E}"/>
              </a:ext>
            </a:extLst>
          </p:cNvPr>
          <p:cNvSpPr/>
          <p:nvPr/>
        </p:nvSpPr>
        <p:spPr>
          <a:xfrm>
            <a:off x="7311988" y="3346434"/>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a:extLst>
              <a:ext uri="{FF2B5EF4-FFF2-40B4-BE49-F238E27FC236}">
                <a16:creationId xmlns:a16="http://schemas.microsoft.com/office/drawing/2014/main" id="{663A45BE-1810-E26D-22F5-4187622EF7DA}"/>
              </a:ext>
            </a:extLst>
          </p:cNvPr>
          <p:cNvGrpSpPr/>
          <p:nvPr/>
        </p:nvGrpSpPr>
        <p:grpSpPr>
          <a:xfrm>
            <a:off x="8904546" y="0"/>
            <a:ext cx="9260329" cy="10172700"/>
            <a:chOff x="4630" y="0"/>
            <a:chExt cx="505425" cy="1098237"/>
          </a:xfrm>
        </p:grpSpPr>
        <p:sp>
          <p:nvSpPr>
            <p:cNvPr id="5" name="Freeform 5">
              <a:extLst>
                <a:ext uri="{FF2B5EF4-FFF2-40B4-BE49-F238E27FC236}">
                  <a16:creationId xmlns:a16="http://schemas.microsoft.com/office/drawing/2014/main" id="{AE58AF17-A290-CF17-9620-15A77B0B4B9B}"/>
                </a:ext>
              </a:extLst>
            </p:cNvPr>
            <p:cNvSpPr/>
            <p:nvPr/>
          </p:nvSpPr>
          <p:spPr>
            <a:xfrm>
              <a:off x="4630" y="0"/>
              <a:ext cx="505425" cy="1098237"/>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r>
                <a:rPr lang="en-US" dirty="0"/>
                <a:t>t</a:t>
              </a:r>
            </a:p>
          </p:txBody>
        </p:sp>
      </p:grpSp>
      <p:sp>
        <p:nvSpPr>
          <p:cNvPr id="16" name="TextBox 16">
            <a:extLst>
              <a:ext uri="{FF2B5EF4-FFF2-40B4-BE49-F238E27FC236}">
                <a16:creationId xmlns:a16="http://schemas.microsoft.com/office/drawing/2014/main" id="{C81422B6-7176-1420-04DB-5E02907102E7}"/>
              </a:ext>
            </a:extLst>
          </p:cNvPr>
          <p:cNvSpPr txBox="1"/>
          <p:nvPr/>
        </p:nvSpPr>
        <p:spPr>
          <a:xfrm>
            <a:off x="609600" y="4316860"/>
            <a:ext cx="7875847" cy="2665858"/>
          </a:xfrm>
          <a:prstGeom prst="rect">
            <a:avLst/>
          </a:prstGeom>
        </p:spPr>
        <p:txBody>
          <a:bodyPr lIns="0" tIns="0" rIns="0" bIns="0" rtlCol="0" anchor="t">
            <a:spAutoFit/>
          </a:bodyPr>
          <a:lstStyle/>
          <a:p>
            <a:pPr algn="just">
              <a:lnSpc>
                <a:spcPts val="4190"/>
              </a:lnSpc>
              <a:spcBef>
                <a:spcPct val="0"/>
              </a:spcBef>
            </a:pPr>
            <a:r>
              <a:rPr lang="en-US" sz="2993" dirty="0">
                <a:solidFill>
                  <a:srgbClr val="000000"/>
                </a:solidFill>
                <a:latin typeface="Poppins"/>
                <a:ea typeface="Poppins"/>
                <a:cs typeface="Poppins"/>
                <a:sym typeface="Poppins"/>
              </a:rPr>
              <a:t> Ambulatory and urgent care cases rose up usually at 3 a.m. and early hours in the morning, this surge could indicate high overnight demand for non-scheduled, semi-urgent cases. </a:t>
            </a:r>
          </a:p>
        </p:txBody>
      </p:sp>
      <p:sp>
        <p:nvSpPr>
          <p:cNvPr id="20" name="TextBox 19">
            <a:extLst>
              <a:ext uri="{FF2B5EF4-FFF2-40B4-BE49-F238E27FC236}">
                <a16:creationId xmlns:a16="http://schemas.microsoft.com/office/drawing/2014/main" id="{F50A798E-CFE9-9E81-FAC7-2E08B0D4451C}"/>
              </a:ext>
            </a:extLst>
          </p:cNvPr>
          <p:cNvSpPr txBox="1"/>
          <p:nvPr/>
        </p:nvSpPr>
        <p:spPr>
          <a:xfrm>
            <a:off x="778205" y="1848054"/>
            <a:ext cx="7353300" cy="1708160"/>
          </a:xfrm>
          <a:prstGeom prst="rect">
            <a:avLst/>
          </a:prstGeom>
          <a:noFill/>
        </p:spPr>
        <p:txBody>
          <a:bodyPr wrap="square" rtlCol="0">
            <a:spAutoFit/>
          </a:bodyPr>
          <a:lstStyle/>
          <a:p>
            <a:pPr>
              <a:lnSpc>
                <a:spcPts val="4190"/>
              </a:lnSpc>
              <a:spcBef>
                <a:spcPct val="0"/>
              </a:spcBef>
            </a:pPr>
            <a:r>
              <a:rPr lang="en-US" sz="4000" spc="-294" dirty="0">
                <a:solidFill>
                  <a:srgbClr val="7ED957"/>
                </a:solidFill>
                <a:latin typeface="Helvetica World"/>
                <a:ea typeface="Helvetica World"/>
                <a:cs typeface="Helvetica World"/>
                <a:sym typeface="Poppins"/>
              </a:rPr>
              <a:t>What times of day and which encounter classes see the highest volume?</a:t>
            </a:r>
          </a:p>
        </p:txBody>
      </p:sp>
      <p:pic>
        <p:nvPicPr>
          <p:cNvPr id="8" name="Picture 7">
            <a:extLst>
              <a:ext uri="{FF2B5EF4-FFF2-40B4-BE49-F238E27FC236}">
                <a16:creationId xmlns:a16="http://schemas.microsoft.com/office/drawing/2014/main" id="{96AB2374-5920-CDE8-6117-69F9458BEBB4}"/>
              </a:ext>
            </a:extLst>
          </p:cNvPr>
          <p:cNvPicPr>
            <a:picLocks noChangeAspect="1"/>
          </p:cNvPicPr>
          <p:nvPr/>
        </p:nvPicPr>
        <p:blipFill>
          <a:blip r:embed="rId4"/>
          <a:stretch>
            <a:fillRect/>
          </a:stretch>
        </p:blipFill>
        <p:spPr>
          <a:xfrm>
            <a:off x="9143999" y="203863"/>
            <a:ext cx="8915401" cy="5426967"/>
          </a:xfrm>
          <a:prstGeom prst="rect">
            <a:avLst/>
          </a:prstGeom>
        </p:spPr>
      </p:pic>
      <p:sp>
        <p:nvSpPr>
          <p:cNvPr id="6" name="TextBox 5">
            <a:extLst>
              <a:ext uri="{FF2B5EF4-FFF2-40B4-BE49-F238E27FC236}">
                <a16:creationId xmlns:a16="http://schemas.microsoft.com/office/drawing/2014/main" id="{06D29485-63B7-71E2-7069-FE99EC4E69C7}"/>
              </a:ext>
            </a:extLst>
          </p:cNvPr>
          <p:cNvSpPr txBox="1"/>
          <p:nvPr/>
        </p:nvSpPr>
        <p:spPr>
          <a:xfrm>
            <a:off x="9143999" y="5905500"/>
            <a:ext cx="8915401" cy="3887283"/>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The data shows that the 3</a:t>
            </a:r>
            <a:r>
              <a:rPr lang="en-US" sz="2800" spc="-150" baseline="30000" dirty="0">
                <a:solidFill>
                  <a:schemeClr val="bg2"/>
                </a:solidFill>
                <a:latin typeface="Arial Rounded MT Bold" panose="020F0704030504030204" pitchFamily="34" charset="0"/>
                <a:ea typeface="NSimSun" panose="02010609030101010101" pitchFamily="49" charset="-122"/>
              </a:rPr>
              <a:t>rd </a:t>
            </a:r>
            <a:r>
              <a:rPr lang="en-US" sz="2800" spc="-150" dirty="0">
                <a:solidFill>
                  <a:schemeClr val="bg2"/>
                </a:solidFill>
                <a:latin typeface="Arial Rounded MT Bold" panose="020F0704030504030204" pitchFamily="34" charset="0"/>
                <a:ea typeface="NSimSun" panose="02010609030101010101" pitchFamily="49" charset="-122"/>
              </a:rPr>
              <a:t>hr. mark to have the highest volume of 2,033 encounters, the 8</a:t>
            </a:r>
            <a:r>
              <a:rPr lang="en-US" sz="2800" spc="-150" baseline="30000" dirty="0">
                <a:solidFill>
                  <a:schemeClr val="bg2"/>
                </a:solidFill>
                <a:latin typeface="Arial Rounded MT Bold" panose="020F0704030504030204" pitchFamily="34" charset="0"/>
                <a:ea typeface="NSimSun" panose="02010609030101010101" pitchFamily="49" charset="-122"/>
              </a:rPr>
              <a:t>th</a:t>
            </a:r>
            <a:r>
              <a:rPr lang="en-US" sz="2800" spc="-150" dirty="0">
                <a:solidFill>
                  <a:schemeClr val="bg2"/>
                </a:solidFill>
                <a:latin typeface="Arial Rounded MT Bold" panose="020F0704030504030204" pitchFamily="34" charset="0"/>
                <a:ea typeface="NSimSun" panose="02010609030101010101" pitchFamily="49" charset="-122"/>
              </a:rPr>
              <a:t> and 10</a:t>
            </a:r>
            <a:r>
              <a:rPr lang="en-US" sz="2800" spc="-150" baseline="30000" dirty="0">
                <a:solidFill>
                  <a:schemeClr val="bg2"/>
                </a:solidFill>
                <a:latin typeface="Arial Rounded MT Bold" panose="020F0704030504030204" pitchFamily="34" charset="0"/>
                <a:ea typeface="NSimSun" panose="02010609030101010101" pitchFamily="49" charset="-122"/>
              </a:rPr>
              <a:t>th </a:t>
            </a:r>
            <a:r>
              <a:rPr lang="en-US" sz="2800" spc="-150" dirty="0">
                <a:solidFill>
                  <a:schemeClr val="bg2"/>
                </a:solidFill>
                <a:latin typeface="Arial Rounded MT Bold" panose="020F0704030504030204" pitchFamily="34" charset="0"/>
                <a:ea typeface="NSimSun" panose="02010609030101010101" pitchFamily="49" charset="-122"/>
              </a:rPr>
              <a:t>hr. follow closely with 1,825 and 1,423 encounters. </a:t>
            </a:r>
          </a:p>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Encounter classes filtered at those hours showed ambulatory, outpatient, </a:t>
            </a:r>
            <a:r>
              <a:rPr lang="en-US" sz="2800" spc="-150" dirty="0" err="1">
                <a:solidFill>
                  <a:schemeClr val="bg2"/>
                </a:solidFill>
                <a:latin typeface="Arial Rounded MT Bold" panose="020F0704030504030204" pitchFamily="34" charset="0"/>
                <a:ea typeface="NSimSun" panose="02010609030101010101" pitchFamily="49" charset="-122"/>
              </a:rPr>
              <a:t>urgentcare</a:t>
            </a:r>
            <a:r>
              <a:rPr lang="en-US" sz="2800" spc="-150" dirty="0">
                <a:solidFill>
                  <a:schemeClr val="bg2"/>
                </a:solidFill>
                <a:latin typeface="Arial Rounded MT Bold" panose="020F0704030504030204" pitchFamily="34" charset="0"/>
                <a:ea typeface="NSimSun" panose="02010609030101010101" pitchFamily="49" charset="-122"/>
              </a:rPr>
              <a:t> and  emergency to be the top</a:t>
            </a:r>
          </a:p>
        </p:txBody>
      </p:sp>
    </p:spTree>
    <p:extLst>
      <p:ext uri="{BB962C8B-B14F-4D97-AF65-F5344CB8AC3E}">
        <p14:creationId xmlns:p14="http://schemas.microsoft.com/office/powerpoint/2010/main" val="3767399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1BBFB-8C40-E1BB-F66A-0D65ED573E0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C33D1D04-3D67-51F8-5332-5EA6662BC42D}"/>
              </a:ext>
            </a:extLst>
          </p:cNvPr>
          <p:cNvSpPr txBox="1"/>
          <p:nvPr/>
        </p:nvSpPr>
        <p:spPr>
          <a:xfrm>
            <a:off x="812417" y="723900"/>
            <a:ext cx="9550783"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FINDINGS</a:t>
            </a:r>
          </a:p>
        </p:txBody>
      </p:sp>
      <p:sp>
        <p:nvSpPr>
          <p:cNvPr id="3" name="Freeform 3">
            <a:extLst>
              <a:ext uri="{FF2B5EF4-FFF2-40B4-BE49-F238E27FC236}">
                <a16:creationId xmlns:a16="http://schemas.microsoft.com/office/drawing/2014/main" id="{0D29E30B-B43A-FB09-A086-C03BAB8E482F}"/>
              </a:ext>
            </a:extLst>
          </p:cNvPr>
          <p:cNvSpPr/>
          <p:nvPr/>
        </p:nvSpPr>
        <p:spPr>
          <a:xfrm>
            <a:off x="7505248" y="3342299"/>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a:extLst>
              <a:ext uri="{FF2B5EF4-FFF2-40B4-BE49-F238E27FC236}">
                <a16:creationId xmlns:a16="http://schemas.microsoft.com/office/drawing/2014/main" id="{51930A8B-98EF-DD67-6488-4735ADC2A045}"/>
              </a:ext>
            </a:extLst>
          </p:cNvPr>
          <p:cNvGrpSpPr/>
          <p:nvPr/>
        </p:nvGrpSpPr>
        <p:grpSpPr>
          <a:xfrm>
            <a:off x="9144001" y="234820"/>
            <a:ext cx="8927718" cy="9785480"/>
            <a:chOff x="0" y="0"/>
            <a:chExt cx="510055" cy="1098237"/>
          </a:xfrm>
        </p:grpSpPr>
        <p:sp>
          <p:nvSpPr>
            <p:cNvPr id="5" name="Freeform 5">
              <a:extLst>
                <a:ext uri="{FF2B5EF4-FFF2-40B4-BE49-F238E27FC236}">
                  <a16:creationId xmlns:a16="http://schemas.microsoft.com/office/drawing/2014/main" id="{9E9E57CB-1378-45D8-C174-C1CDA6627572}"/>
                </a:ext>
              </a:extLst>
            </p:cNvPr>
            <p:cNvSpPr/>
            <p:nvPr/>
          </p:nvSpPr>
          <p:spPr>
            <a:xfrm>
              <a:off x="0" y="0"/>
              <a:ext cx="510055" cy="1098237"/>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endParaRPr lang="en-US"/>
            </a:p>
          </p:txBody>
        </p:sp>
      </p:grpSp>
      <p:sp>
        <p:nvSpPr>
          <p:cNvPr id="16" name="TextBox 16">
            <a:extLst>
              <a:ext uri="{FF2B5EF4-FFF2-40B4-BE49-F238E27FC236}">
                <a16:creationId xmlns:a16="http://schemas.microsoft.com/office/drawing/2014/main" id="{BD69F883-241D-7A48-C19B-24686D950965}"/>
              </a:ext>
            </a:extLst>
          </p:cNvPr>
          <p:cNvSpPr txBox="1"/>
          <p:nvPr/>
        </p:nvSpPr>
        <p:spPr>
          <a:xfrm>
            <a:off x="516931" y="4230419"/>
            <a:ext cx="7875847" cy="2665858"/>
          </a:xfrm>
          <a:prstGeom prst="rect">
            <a:avLst/>
          </a:prstGeom>
        </p:spPr>
        <p:txBody>
          <a:bodyPr lIns="0" tIns="0" rIns="0" bIns="0" rtlCol="0" anchor="t">
            <a:spAutoFit/>
          </a:bodyPr>
          <a:lstStyle/>
          <a:p>
            <a:pPr algn="just">
              <a:lnSpc>
                <a:spcPts val="4190"/>
              </a:lnSpc>
              <a:spcBef>
                <a:spcPct val="0"/>
              </a:spcBef>
            </a:pPr>
            <a:r>
              <a:rPr lang="en-US" sz="2993" dirty="0">
                <a:solidFill>
                  <a:srgbClr val="000000"/>
                </a:solidFill>
                <a:latin typeface="Poppins"/>
                <a:ea typeface="Poppins"/>
                <a:cs typeface="Poppins"/>
                <a:sym typeface="Poppins"/>
              </a:rPr>
              <a:t>Inpatient, ambulatory and outpatient encounters had the longest average length of stay, this highlights a higher resource use, treatment complexity and potential cost concentration</a:t>
            </a:r>
          </a:p>
        </p:txBody>
      </p:sp>
      <p:sp>
        <p:nvSpPr>
          <p:cNvPr id="20" name="TextBox 19">
            <a:extLst>
              <a:ext uri="{FF2B5EF4-FFF2-40B4-BE49-F238E27FC236}">
                <a16:creationId xmlns:a16="http://schemas.microsoft.com/office/drawing/2014/main" id="{8FB9CFB9-72DB-3DC6-8193-8C07A4342660}"/>
              </a:ext>
            </a:extLst>
          </p:cNvPr>
          <p:cNvSpPr txBox="1"/>
          <p:nvPr/>
        </p:nvSpPr>
        <p:spPr>
          <a:xfrm>
            <a:off x="778205" y="1848054"/>
            <a:ext cx="7353300" cy="1169551"/>
          </a:xfrm>
          <a:prstGeom prst="rect">
            <a:avLst/>
          </a:prstGeom>
          <a:noFill/>
        </p:spPr>
        <p:txBody>
          <a:bodyPr wrap="square" rtlCol="0">
            <a:spAutoFit/>
          </a:bodyPr>
          <a:lstStyle/>
          <a:p>
            <a:pPr>
              <a:lnSpc>
                <a:spcPts val="4190"/>
              </a:lnSpc>
              <a:spcBef>
                <a:spcPct val="0"/>
              </a:spcBef>
            </a:pPr>
            <a:r>
              <a:rPr lang="en-US" sz="4000" spc="-294" dirty="0">
                <a:solidFill>
                  <a:srgbClr val="7ED957"/>
                </a:solidFill>
                <a:latin typeface="Helvetica World"/>
                <a:ea typeface="Helvetica World"/>
                <a:cs typeface="Helvetica World"/>
                <a:sym typeface="Poppins"/>
              </a:rPr>
              <a:t>Which encounter classes have the longest stays</a:t>
            </a:r>
          </a:p>
        </p:txBody>
      </p:sp>
      <p:pic>
        <p:nvPicPr>
          <p:cNvPr id="8" name="Picture 7">
            <a:extLst>
              <a:ext uri="{FF2B5EF4-FFF2-40B4-BE49-F238E27FC236}">
                <a16:creationId xmlns:a16="http://schemas.microsoft.com/office/drawing/2014/main" id="{9D97A4F8-A3EA-8917-D0AB-A5689F757085}"/>
              </a:ext>
            </a:extLst>
          </p:cNvPr>
          <p:cNvPicPr>
            <a:picLocks noChangeAspect="1"/>
          </p:cNvPicPr>
          <p:nvPr/>
        </p:nvPicPr>
        <p:blipFill>
          <a:blip r:embed="rId4"/>
          <a:stretch>
            <a:fillRect/>
          </a:stretch>
        </p:blipFill>
        <p:spPr>
          <a:xfrm>
            <a:off x="9296400" y="465177"/>
            <a:ext cx="8669545" cy="5400000"/>
          </a:xfrm>
          <a:prstGeom prst="rect">
            <a:avLst/>
          </a:prstGeom>
        </p:spPr>
      </p:pic>
      <p:sp>
        <p:nvSpPr>
          <p:cNvPr id="9" name="TextBox 8">
            <a:extLst>
              <a:ext uri="{FF2B5EF4-FFF2-40B4-BE49-F238E27FC236}">
                <a16:creationId xmlns:a16="http://schemas.microsoft.com/office/drawing/2014/main" id="{12C9603F-07FF-4C48-D7F9-9FD7EA375A69}"/>
              </a:ext>
            </a:extLst>
          </p:cNvPr>
          <p:cNvSpPr txBox="1"/>
          <p:nvPr/>
        </p:nvSpPr>
        <p:spPr>
          <a:xfrm>
            <a:off x="9296400" y="5922896"/>
            <a:ext cx="8669545" cy="1948290"/>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The data shows that Inpatient, ambulatory and outpatient classes, had the average longest length of stays, with 37, 9, 6 hours</a:t>
            </a:r>
          </a:p>
        </p:txBody>
      </p:sp>
    </p:spTree>
    <p:extLst>
      <p:ext uri="{BB962C8B-B14F-4D97-AF65-F5344CB8AC3E}">
        <p14:creationId xmlns:p14="http://schemas.microsoft.com/office/powerpoint/2010/main" val="30029613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C9F746-3043-1660-C42D-10DFE9C3F503}"/>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97127121-BAC2-8966-ECD9-E22C48CE1CFA}"/>
              </a:ext>
            </a:extLst>
          </p:cNvPr>
          <p:cNvSpPr txBox="1"/>
          <p:nvPr/>
        </p:nvSpPr>
        <p:spPr>
          <a:xfrm>
            <a:off x="812417" y="723900"/>
            <a:ext cx="9550783"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FINDINGS</a:t>
            </a:r>
          </a:p>
        </p:txBody>
      </p:sp>
      <p:sp>
        <p:nvSpPr>
          <p:cNvPr id="3" name="Freeform 3">
            <a:extLst>
              <a:ext uri="{FF2B5EF4-FFF2-40B4-BE49-F238E27FC236}">
                <a16:creationId xmlns:a16="http://schemas.microsoft.com/office/drawing/2014/main" id="{56E492FC-42F7-2619-98D4-9798FCA521E2}"/>
              </a:ext>
            </a:extLst>
          </p:cNvPr>
          <p:cNvSpPr/>
          <p:nvPr/>
        </p:nvSpPr>
        <p:spPr>
          <a:xfrm>
            <a:off x="7010400" y="3305521"/>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grpSp>
        <p:nvGrpSpPr>
          <p:cNvPr id="4" name="Group 4">
            <a:extLst>
              <a:ext uri="{FF2B5EF4-FFF2-40B4-BE49-F238E27FC236}">
                <a16:creationId xmlns:a16="http://schemas.microsoft.com/office/drawing/2014/main" id="{5E5A96AC-C502-F26F-4697-D6E0E524F5A0}"/>
              </a:ext>
            </a:extLst>
          </p:cNvPr>
          <p:cNvGrpSpPr/>
          <p:nvPr/>
        </p:nvGrpSpPr>
        <p:grpSpPr>
          <a:xfrm>
            <a:off x="8904546" y="199631"/>
            <a:ext cx="9167171" cy="9896870"/>
            <a:chOff x="0" y="0"/>
            <a:chExt cx="510055" cy="1098237"/>
          </a:xfrm>
        </p:grpSpPr>
        <p:sp>
          <p:nvSpPr>
            <p:cNvPr id="5" name="Freeform 5">
              <a:extLst>
                <a:ext uri="{FF2B5EF4-FFF2-40B4-BE49-F238E27FC236}">
                  <a16:creationId xmlns:a16="http://schemas.microsoft.com/office/drawing/2014/main" id="{49F948F2-A9A3-679B-8476-5AB15719C744}"/>
                </a:ext>
              </a:extLst>
            </p:cNvPr>
            <p:cNvSpPr/>
            <p:nvPr/>
          </p:nvSpPr>
          <p:spPr>
            <a:xfrm>
              <a:off x="0" y="0"/>
              <a:ext cx="510055" cy="1098237"/>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endParaRPr lang="en-US"/>
            </a:p>
          </p:txBody>
        </p:sp>
      </p:grpSp>
      <p:sp>
        <p:nvSpPr>
          <p:cNvPr id="16" name="TextBox 16">
            <a:extLst>
              <a:ext uri="{FF2B5EF4-FFF2-40B4-BE49-F238E27FC236}">
                <a16:creationId xmlns:a16="http://schemas.microsoft.com/office/drawing/2014/main" id="{1DD147E1-EE39-3DAB-6931-71CC0F88455F}"/>
              </a:ext>
            </a:extLst>
          </p:cNvPr>
          <p:cNvSpPr txBox="1"/>
          <p:nvPr/>
        </p:nvSpPr>
        <p:spPr>
          <a:xfrm>
            <a:off x="314611" y="4221850"/>
            <a:ext cx="7875847" cy="2665858"/>
          </a:xfrm>
          <a:prstGeom prst="rect">
            <a:avLst/>
          </a:prstGeom>
        </p:spPr>
        <p:txBody>
          <a:bodyPr lIns="0" tIns="0" rIns="0" bIns="0" rtlCol="0" anchor="t">
            <a:spAutoFit/>
          </a:bodyPr>
          <a:lstStyle/>
          <a:p>
            <a:pPr algn="just">
              <a:lnSpc>
                <a:spcPts val="4190"/>
              </a:lnSpc>
              <a:spcBef>
                <a:spcPct val="0"/>
              </a:spcBef>
            </a:pPr>
            <a:r>
              <a:rPr lang="en-US" sz="2993" dirty="0">
                <a:solidFill>
                  <a:srgbClr val="000000"/>
                </a:solidFill>
                <a:latin typeface="Poppins"/>
                <a:ea typeface="Poppins"/>
                <a:cs typeface="Poppins"/>
                <a:sym typeface="Poppins"/>
              </a:rPr>
              <a:t>The high readmission volume in ambulatory care may point to gaps in follow-up or post-discharge management, signaling an area for quality improvement or cost reduction.</a:t>
            </a:r>
          </a:p>
        </p:txBody>
      </p:sp>
      <p:sp>
        <p:nvSpPr>
          <p:cNvPr id="20" name="TextBox 19">
            <a:extLst>
              <a:ext uri="{FF2B5EF4-FFF2-40B4-BE49-F238E27FC236}">
                <a16:creationId xmlns:a16="http://schemas.microsoft.com/office/drawing/2014/main" id="{49F11376-00CE-1903-2FF3-D4315B04B711}"/>
              </a:ext>
            </a:extLst>
          </p:cNvPr>
          <p:cNvSpPr txBox="1"/>
          <p:nvPr/>
        </p:nvSpPr>
        <p:spPr>
          <a:xfrm>
            <a:off x="575884" y="1848053"/>
            <a:ext cx="7353300" cy="1169551"/>
          </a:xfrm>
          <a:prstGeom prst="rect">
            <a:avLst/>
          </a:prstGeom>
          <a:noFill/>
        </p:spPr>
        <p:txBody>
          <a:bodyPr wrap="square" rtlCol="0">
            <a:spAutoFit/>
          </a:bodyPr>
          <a:lstStyle/>
          <a:p>
            <a:pPr>
              <a:lnSpc>
                <a:spcPts val="4190"/>
              </a:lnSpc>
              <a:spcBef>
                <a:spcPct val="0"/>
              </a:spcBef>
            </a:pPr>
            <a:r>
              <a:rPr lang="en-US" sz="4000" spc="-294" dirty="0">
                <a:solidFill>
                  <a:srgbClr val="7ED957"/>
                </a:solidFill>
                <a:latin typeface="Helvetica World"/>
                <a:ea typeface="Helvetica World"/>
                <a:cs typeface="Helvetica World"/>
                <a:sym typeface="Poppins"/>
              </a:rPr>
              <a:t>Which encounter class has the most readmissions?</a:t>
            </a:r>
          </a:p>
        </p:txBody>
      </p:sp>
      <p:pic>
        <p:nvPicPr>
          <p:cNvPr id="7" name="Picture 6">
            <a:extLst>
              <a:ext uri="{FF2B5EF4-FFF2-40B4-BE49-F238E27FC236}">
                <a16:creationId xmlns:a16="http://schemas.microsoft.com/office/drawing/2014/main" id="{953D8236-EEF9-976B-0D64-0FD27FED6EEC}"/>
              </a:ext>
            </a:extLst>
          </p:cNvPr>
          <p:cNvPicPr>
            <a:picLocks noChangeAspect="1"/>
          </p:cNvPicPr>
          <p:nvPr/>
        </p:nvPicPr>
        <p:blipFill>
          <a:blip r:embed="rId4"/>
          <a:stretch>
            <a:fillRect/>
          </a:stretch>
        </p:blipFill>
        <p:spPr>
          <a:xfrm>
            <a:off x="9046092" y="465177"/>
            <a:ext cx="8927297" cy="5400000"/>
          </a:xfrm>
          <a:prstGeom prst="rect">
            <a:avLst/>
          </a:prstGeom>
        </p:spPr>
      </p:pic>
      <p:sp>
        <p:nvSpPr>
          <p:cNvPr id="8" name="TextBox 7">
            <a:extLst>
              <a:ext uri="{FF2B5EF4-FFF2-40B4-BE49-F238E27FC236}">
                <a16:creationId xmlns:a16="http://schemas.microsoft.com/office/drawing/2014/main" id="{BC0603EA-7675-374F-17CD-C8B1D1DE952D}"/>
              </a:ext>
            </a:extLst>
          </p:cNvPr>
          <p:cNvSpPr txBox="1"/>
          <p:nvPr/>
        </p:nvSpPr>
        <p:spPr>
          <a:xfrm>
            <a:off x="8904546" y="5823365"/>
            <a:ext cx="8927297" cy="2594621"/>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The data reveled that ambulatory class had the most readmission count of 8,500, followed closely by outpatient, </a:t>
            </a:r>
            <a:r>
              <a:rPr lang="en-US" sz="2800" spc="-150" dirty="0" err="1">
                <a:solidFill>
                  <a:schemeClr val="bg2"/>
                </a:solidFill>
                <a:latin typeface="Arial Rounded MT Bold" panose="020F0704030504030204" pitchFamily="34" charset="0"/>
                <a:ea typeface="NSimSun" panose="02010609030101010101" pitchFamily="49" charset="-122"/>
              </a:rPr>
              <a:t>urgentcare</a:t>
            </a:r>
            <a:r>
              <a:rPr lang="en-US" sz="2800" spc="-150" dirty="0">
                <a:solidFill>
                  <a:schemeClr val="bg2"/>
                </a:solidFill>
                <a:latin typeface="Arial Rounded MT Bold" panose="020F0704030504030204" pitchFamily="34" charset="0"/>
                <a:ea typeface="NSimSun" panose="02010609030101010101" pitchFamily="49" charset="-122"/>
              </a:rPr>
              <a:t>, and emergency at 3,400, 2,700 and 1,500 total cases respectively</a:t>
            </a:r>
          </a:p>
        </p:txBody>
      </p:sp>
    </p:spTree>
    <p:extLst>
      <p:ext uri="{BB962C8B-B14F-4D97-AF65-F5344CB8AC3E}">
        <p14:creationId xmlns:p14="http://schemas.microsoft.com/office/powerpoint/2010/main" val="19936318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722F64-C2A1-4560-2A7F-E6C1EB16C53B}"/>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43B34590-A56D-2B27-3589-BFBEEFEA0FC8}"/>
              </a:ext>
            </a:extLst>
          </p:cNvPr>
          <p:cNvSpPr txBox="1"/>
          <p:nvPr/>
        </p:nvSpPr>
        <p:spPr>
          <a:xfrm>
            <a:off x="812417" y="723900"/>
            <a:ext cx="9550783"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FINDINGS</a:t>
            </a:r>
          </a:p>
        </p:txBody>
      </p:sp>
      <p:sp>
        <p:nvSpPr>
          <p:cNvPr id="3" name="Freeform 3">
            <a:extLst>
              <a:ext uri="{FF2B5EF4-FFF2-40B4-BE49-F238E27FC236}">
                <a16:creationId xmlns:a16="http://schemas.microsoft.com/office/drawing/2014/main" id="{FDA8FEB8-451B-B2CE-98B3-317C79F4011B}"/>
              </a:ext>
            </a:extLst>
          </p:cNvPr>
          <p:cNvSpPr/>
          <p:nvPr/>
        </p:nvSpPr>
        <p:spPr>
          <a:xfrm>
            <a:off x="7034168" y="3255169"/>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a:extLst>
              <a:ext uri="{FF2B5EF4-FFF2-40B4-BE49-F238E27FC236}">
                <a16:creationId xmlns:a16="http://schemas.microsoft.com/office/drawing/2014/main" id="{E0D4D1FD-F2FE-C276-560F-D7463CB5C746}"/>
              </a:ext>
            </a:extLst>
          </p:cNvPr>
          <p:cNvGrpSpPr/>
          <p:nvPr/>
        </p:nvGrpSpPr>
        <p:grpSpPr>
          <a:xfrm>
            <a:off x="8904546" y="311020"/>
            <a:ext cx="9167172" cy="9861680"/>
            <a:chOff x="-11072" y="0"/>
            <a:chExt cx="521127" cy="1098237"/>
          </a:xfrm>
        </p:grpSpPr>
        <p:sp>
          <p:nvSpPr>
            <p:cNvPr id="5" name="Freeform 5">
              <a:extLst>
                <a:ext uri="{FF2B5EF4-FFF2-40B4-BE49-F238E27FC236}">
                  <a16:creationId xmlns:a16="http://schemas.microsoft.com/office/drawing/2014/main" id="{8E366A44-932B-CDFC-2FD2-DE670D6CF115}"/>
                </a:ext>
              </a:extLst>
            </p:cNvPr>
            <p:cNvSpPr/>
            <p:nvPr/>
          </p:nvSpPr>
          <p:spPr>
            <a:xfrm>
              <a:off x="-11072" y="0"/>
              <a:ext cx="521127" cy="1098237"/>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endParaRPr lang="en-US" dirty="0"/>
            </a:p>
          </p:txBody>
        </p:sp>
      </p:grpSp>
      <p:sp>
        <p:nvSpPr>
          <p:cNvPr id="16" name="TextBox 16">
            <a:extLst>
              <a:ext uri="{FF2B5EF4-FFF2-40B4-BE49-F238E27FC236}">
                <a16:creationId xmlns:a16="http://schemas.microsoft.com/office/drawing/2014/main" id="{65A4803A-105B-EA83-C42D-9F57E2C8D695}"/>
              </a:ext>
            </a:extLst>
          </p:cNvPr>
          <p:cNvSpPr txBox="1"/>
          <p:nvPr/>
        </p:nvSpPr>
        <p:spPr>
          <a:xfrm>
            <a:off x="270035" y="4218427"/>
            <a:ext cx="7875847" cy="2127249"/>
          </a:xfrm>
          <a:prstGeom prst="rect">
            <a:avLst/>
          </a:prstGeom>
        </p:spPr>
        <p:txBody>
          <a:bodyPr lIns="0" tIns="0" rIns="0" bIns="0" rtlCol="0" anchor="t">
            <a:spAutoFit/>
          </a:bodyPr>
          <a:lstStyle/>
          <a:p>
            <a:pPr algn="just">
              <a:lnSpc>
                <a:spcPts val="4190"/>
              </a:lnSpc>
              <a:spcBef>
                <a:spcPct val="0"/>
              </a:spcBef>
            </a:pPr>
            <a:r>
              <a:rPr lang="en-US" sz="2993" dirty="0">
                <a:solidFill>
                  <a:srgbClr val="000000"/>
                </a:solidFill>
                <a:latin typeface="Poppins"/>
                <a:ea typeface="Poppins"/>
                <a:cs typeface="Poppins"/>
                <a:sym typeface="Poppins"/>
              </a:rPr>
              <a:t>High mortality in ambulatory cases suggests possible misclassification of critical or palliative patients and gaps in preventive or follow-up care.</a:t>
            </a:r>
          </a:p>
        </p:txBody>
      </p:sp>
      <p:sp>
        <p:nvSpPr>
          <p:cNvPr id="20" name="TextBox 19">
            <a:extLst>
              <a:ext uri="{FF2B5EF4-FFF2-40B4-BE49-F238E27FC236}">
                <a16:creationId xmlns:a16="http://schemas.microsoft.com/office/drawing/2014/main" id="{75E8D84F-F336-8F26-E304-E2948B70C68D}"/>
              </a:ext>
            </a:extLst>
          </p:cNvPr>
          <p:cNvSpPr txBox="1"/>
          <p:nvPr/>
        </p:nvSpPr>
        <p:spPr>
          <a:xfrm>
            <a:off x="778205" y="1848054"/>
            <a:ext cx="7353300" cy="1169551"/>
          </a:xfrm>
          <a:prstGeom prst="rect">
            <a:avLst/>
          </a:prstGeom>
          <a:noFill/>
        </p:spPr>
        <p:txBody>
          <a:bodyPr wrap="square" rtlCol="0">
            <a:spAutoFit/>
          </a:bodyPr>
          <a:lstStyle/>
          <a:p>
            <a:pPr>
              <a:lnSpc>
                <a:spcPts val="4190"/>
              </a:lnSpc>
              <a:spcBef>
                <a:spcPct val="0"/>
              </a:spcBef>
            </a:pPr>
            <a:r>
              <a:rPr lang="en-US" sz="4000" spc="-294" dirty="0">
                <a:solidFill>
                  <a:srgbClr val="7ED957"/>
                </a:solidFill>
                <a:latin typeface="Helvetica World"/>
                <a:ea typeface="Helvetica World"/>
                <a:cs typeface="Helvetica World"/>
                <a:sym typeface="Poppins"/>
              </a:rPr>
              <a:t>Which encounter reasons account for most deaths?</a:t>
            </a:r>
          </a:p>
        </p:txBody>
      </p:sp>
      <p:sp>
        <p:nvSpPr>
          <p:cNvPr id="9" name="TextBox 8">
            <a:extLst>
              <a:ext uri="{FF2B5EF4-FFF2-40B4-BE49-F238E27FC236}">
                <a16:creationId xmlns:a16="http://schemas.microsoft.com/office/drawing/2014/main" id="{EACF142D-467F-88F2-7150-35BC963A2721}"/>
              </a:ext>
            </a:extLst>
          </p:cNvPr>
          <p:cNvSpPr txBox="1"/>
          <p:nvPr/>
        </p:nvSpPr>
        <p:spPr>
          <a:xfrm>
            <a:off x="9125308" y="5470489"/>
            <a:ext cx="8553091" cy="4216347"/>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600" spc="-150" dirty="0">
                <a:solidFill>
                  <a:schemeClr val="bg2"/>
                </a:solidFill>
                <a:latin typeface="Arial Rounded MT Bold" panose="020F0704030504030204" pitchFamily="34" charset="0"/>
                <a:ea typeface="NSimSun" panose="02010609030101010101" pitchFamily="49" charset="-122"/>
              </a:rPr>
              <a:t>Chronic congestive heart failure and cases with unclear reasons in ambulatory class accounted for most death, followed by outpatients also with no records .</a:t>
            </a:r>
          </a:p>
          <a:p>
            <a:pPr marL="457200" indent="-457200" algn="just">
              <a:lnSpc>
                <a:spcPct val="150000"/>
              </a:lnSpc>
              <a:buFont typeface="Arial" panose="020B0604020202020204" pitchFamily="34" charset="0"/>
              <a:buChar char="•"/>
            </a:pPr>
            <a:r>
              <a:rPr lang="en-US" sz="2600" spc="-150" dirty="0">
                <a:solidFill>
                  <a:schemeClr val="bg2"/>
                </a:solidFill>
                <a:latin typeface="Arial Rounded MT Bold" panose="020F0704030504030204" pitchFamily="34" charset="0"/>
                <a:ea typeface="NSimSun" panose="02010609030101010101" pitchFamily="49" charset="-122"/>
              </a:rPr>
              <a:t>A drill-down investigation of the unclear reasons showed, a description pattern of cardiac and mental health issues, end of life care and domestic abuse and fall risk cases</a:t>
            </a:r>
          </a:p>
        </p:txBody>
      </p:sp>
      <p:pic>
        <p:nvPicPr>
          <p:cNvPr id="7" name="Picture 6">
            <a:extLst>
              <a:ext uri="{FF2B5EF4-FFF2-40B4-BE49-F238E27FC236}">
                <a16:creationId xmlns:a16="http://schemas.microsoft.com/office/drawing/2014/main" id="{52068D39-D2B3-1B04-8F57-0D4512966BC3}"/>
              </a:ext>
            </a:extLst>
          </p:cNvPr>
          <p:cNvPicPr>
            <a:picLocks noChangeAspect="1"/>
          </p:cNvPicPr>
          <p:nvPr/>
        </p:nvPicPr>
        <p:blipFill>
          <a:blip r:embed="rId4"/>
          <a:stretch>
            <a:fillRect/>
          </a:stretch>
        </p:blipFill>
        <p:spPr>
          <a:xfrm>
            <a:off x="9073752" y="538800"/>
            <a:ext cx="8944213" cy="4957610"/>
          </a:xfrm>
          <a:prstGeom prst="rect">
            <a:avLst/>
          </a:prstGeom>
        </p:spPr>
      </p:pic>
    </p:spTree>
    <p:extLst>
      <p:ext uri="{BB962C8B-B14F-4D97-AF65-F5344CB8AC3E}">
        <p14:creationId xmlns:p14="http://schemas.microsoft.com/office/powerpoint/2010/main" val="3328658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12417" y="723900"/>
            <a:ext cx="9550783"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FINDINGS</a:t>
            </a:r>
          </a:p>
        </p:txBody>
      </p:sp>
      <p:sp>
        <p:nvSpPr>
          <p:cNvPr id="3" name="Freeform 3"/>
          <p:cNvSpPr/>
          <p:nvPr/>
        </p:nvSpPr>
        <p:spPr>
          <a:xfrm>
            <a:off x="6814923" y="3126363"/>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8990580" y="145700"/>
            <a:ext cx="8813417" cy="9995600"/>
            <a:chOff x="0" y="0"/>
            <a:chExt cx="510055" cy="1098237"/>
          </a:xfrm>
        </p:grpSpPr>
        <p:sp>
          <p:nvSpPr>
            <p:cNvPr id="5" name="Freeform 5"/>
            <p:cNvSpPr/>
            <p:nvPr/>
          </p:nvSpPr>
          <p:spPr>
            <a:xfrm>
              <a:off x="0" y="0"/>
              <a:ext cx="510055" cy="1098237"/>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endParaRPr lang="en-US" dirty="0"/>
            </a:p>
          </p:txBody>
        </p:sp>
      </p:grpSp>
      <p:sp>
        <p:nvSpPr>
          <p:cNvPr id="16" name="TextBox 16"/>
          <p:cNvSpPr txBox="1"/>
          <p:nvPr/>
        </p:nvSpPr>
        <p:spPr>
          <a:xfrm>
            <a:off x="516931" y="3890131"/>
            <a:ext cx="7875847" cy="3204467"/>
          </a:xfrm>
          <a:prstGeom prst="rect">
            <a:avLst/>
          </a:prstGeom>
        </p:spPr>
        <p:txBody>
          <a:bodyPr lIns="0" tIns="0" rIns="0" bIns="0" rtlCol="0" anchor="t">
            <a:spAutoFit/>
          </a:bodyPr>
          <a:lstStyle/>
          <a:p>
            <a:pPr algn="just">
              <a:lnSpc>
                <a:spcPts val="4190"/>
              </a:lnSpc>
              <a:spcBef>
                <a:spcPct val="0"/>
              </a:spcBef>
            </a:pPr>
            <a:r>
              <a:rPr lang="en-US" sz="2993" dirty="0">
                <a:solidFill>
                  <a:srgbClr val="000000"/>
                </a:solidFill>
                <a:latin typeface="Poppins"/>
                <a:ea typeface="Poppins"/>
                <a:cs typeface="Poppins"/>
                <a:sym typeface="Poppins"/>
              </a:rPr>
              <a:t>Seasonal spikes in early-year encounters (Feb–Mar) may reflect post-holiday health checkups, flu-related visits, or scheduled follow-ups, while the 2014 and 2021 peaks may tie to policy or pandemic-related factors.</a:t>
            </a:r>
          </a:p>
        </p:txBody>
      </p:sp>
      <p:sp>
        <p:nvSpPr>
          <p:cNvPr id="20" name="TextBox 19">
            <a:extLst>
              <a:ext uri="{FF2B5EF4-FFF2-40B4-BE49-F238E27FC236}">
                <a16:creationId xmlns:a16="http://schemas.microsoft.com/office/drawing/2014/main" id="{0EC13AB5-2FE8-133A-06C6-84A4673D65D3}"/>
              </a:ext>
            </a:extLst>
          </p:cNvPr>
          <p:cNvSpPr txBox="1"/>
          <p:nvPr/>
        </p:nvSpPr>
        <p:spPr>
          <a:xfrm>
            <a:off x="778205" y="1848054"/>
            <a:ext cx="7353300" cy="1169551"/>
          </a:xfrm>
          <a:prstGeom prst="rect">
            <a:avLst/>
          </a:prstGeom>
          <a:noFill/>
        </p:spPr>
        <p:txBody>
          <a:bodyPr wrap="square" rtlCol="0">
            <a:spAutoFit/>
          </a:bodyPr>
          <a:lstStyle/>
          <a:p>
            <a:pPr>
              <a:lnSpc>
                <a:spcPts val="4190"/>
              </a:lnSpc>
              <a:spcBef>
                <a:spcPct val="0"/>
              </a:spcBef>
            </a:pPr>
            <a:r>
              <a:rPr lang="en-US" sz="4000" spc="-294" dirty="0">
                <a:solidFill>
                  <a:srgbClr val="7ED957"/>
                </a:solidFill>
                <a:latin typeface="Helvetica World"/>
                <a:ea typeface="Helvetica World"/>
                <a:cs typeface="Helvetica World"/>
                <a:sym typeface="Poppins"/>
              </a:rPr>
              <a:t>How do encounters trend by year, month?</a:t>
            </a:r>
          </a:p>
        </p:txBody>
      </p:sp>
      <p:pic>
        <p:nvPicPr>
          <p:cNvPr id="9" name="Picture 8">
            <a:extLst>
              <a:ext uri="{FF2B5EF4-FFF2-40B4-BE49-F238E27FC236}">
                <a16:creationId xmlns:a16="http://schemas.microsoft.com/office/drawing/2014/main" id="{0CBE4AE9-8B0B-8C42-4C18-41B07085BA0E}"/>
              </a:ext>
            </a:extLst>
          </p:cNvPr>
          <p:cNvPicPr>
            <a:picLocks noChangeAspect="1"/>
          </p:cNvPicPr>
          <p:nvPr/>
        </p:nvPicPr>
        <p:blipFill>
          <a:blip r:embed="rId4"/>
          <a:stretch>
            <a:fillRect/>
          </a:stretch>
        </p:blipFill>
        <p:spPr>
          <a:xfrm>
            <a:off x="9144000" y="419100"/>
            <a:ext cx="8659997" cy="5400000"/>
          </a:xfrm>
          <a:prstGeom prst="rect">
            <a:avLst/>
          </a:prstGeom>
        </p:spPr>
      </p:pic>
      <p:sp>
        <p:nvSpPr>
          <p:cNvPr id="10" name="TextBox 9">
            <a:extLst>
              <a:ext uri="{FF2B5EF4-FFF2-40B4-BE49-F238E27FC236}">
                <a16:creationId xmlns:a16="http://schemas.microsoft.com/office/drawing/2014/main" id="{F120F66E-6B84-97D8-C8E4-B90DDA125631}"/>
              </a:ext>
            </a:extLst>
          </p:cNvPr>
          <p:cNvSpPr txBox="1"/>
          <p:nvPr/>
        </p:nvSpPr>
        <p:spPr>
          <a:xfrm>
            <a:off x="8945070" y="5922896"/>
            <a:ext cx="8659997" cy="3887283"/>
          </a:xfrm>
          <a:prstGeom prst="rect">
            <a:avLst/>
          </a:prstGeom>
          <a:noFill/>
        </p:spPr>
        <p:txBody>
          <a:bodyPr wrap="square" rtlCol="0">
            <a:spAutoFit/>
          </a:bodyPr>
          <a:lstStyle/>
          <a:p>
            <a:pPr algn="just">
              <a:lnSpc>
                <a:spcPct val="150000"/>
              </a:lnSpc>
            </a:pPr>
            <a:r>
              <a:rPr lang="en-US" sz="2800" spc="-150" dirty="0">
                <a:solidFill>
                  <a:schemeClr val="bg2"/>
                </a:solidFill>
                <a:latin typeface="Arial Rounded MT Bold" panose="020F0704030504030204" pitchFamily="34" charset="0"/>
                <a:ea typeface="NSimSun" panose="02010609030101010101" pitchFamily="49" charset="-122"/>
              </a:rPr>
              <a:t> The data showed that the:</a:t>
            </a:r>
          </a:p>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Peak Month for patient encounters is in February and March, the trend remains relatively steady for the rest of the year. </a:t>
            </a:r>
          </a:p>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Peak Year for patient encounters  was in 2014 and 2021 in those months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7583A7-8193-0AEA-0DD2-E6A31EE84F05}"/>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89BD7D5D-DF57-9EB1-A568-1B31A7C903B3}"/>
              </a:ext>
            </a:extLst>
          </p:cNvPr>
          <p:cNvSpPr txBox="1"/>
          <p:nvPr/>
        </p:nvSpPr>
        <p:spPr>
          <a:xfrm>
            <a:off x="812417" y="723900"/>
            <a:ext cx="9550783"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FINDINGS</a:t>
            </a:r>
          </a:p>
        </p:txBody>
      </p:sp>
      <p:sp>
        <p:nvSpPr>
          <p:cNvPr id="3" name="Freeform 3">
            <a:extLst>
              <a:ext uri="{FF2B5EF4-FFF2-40B4-BE49-F238E27FC236}">
                <a16:creationId xmlns:a16="http://schemas.microsoft.com/office/drawing/2014/main" id="{8FEE5BDD-684D-8C4F-4065-900CD1071E18}"/>
              </a:ext>
            </a:extLst>
          </p:cNvPr>
          <p:cNvSpPr/>
          <p:nvPr/>
        </p:nvSpPr>
        <p:spPr>
          <a:xfrm>
            <a:off x="6732207" y="3335022"/>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a:extLst>
              <a:ext uri="{FF2B5EF4-FFF2-40B4-BE49-F238E27FC236}">
                <a16:creationId xmlns:a16="http://schemas.microsoft.com/office/drawing/2014/main" id="{A4D42F54-0B83-E7B1-0A67-54FD0CC483B4}"/>
              </a:ext>
            </a:extLst>
          </p:cNvPr>
          <p:cNvGrpSpPr/>
          <p:nvPr/>
        </p:nvGrpSpPr>
        <p:grpSpPr>
          <a:xfrm>
            <a:off x="8932130" y="230815"/>
            <a:ext cx="9020874" cy="9951028"/>
            <a:chOff x="0" y="0"/>
            <a:chExt cx="510055" cy="1098237"/>
          </a:xfrm>
        </p:grpSpPr>
        <p:sp>
          <p:nvSpPr>
            <p:cNvPr id="5" name="Freeform 5">
              <a:extLst>
                <a:ext uri="{FF2B5EF4-FFF2-40B4-BE49-F238E27FC236}">
                  <a16:creationId xmlns:a16="http://schemas.microsoft.com/office/drawing/2014/main" id="{7F4F9551-FFCE-3432-7FF2-514209E4BDCA}"/>
                </a:ext>
              </a:extLst>
            </p:cNvPr>
            <p:cNvSpPr/>
            <p:nvPr/>
          </p:nvSpPr>
          <p:spPr>
            <a:xfrm>
              <a:off x="0" y="0"/>
              <a:ext cx="510055" cy="1098237"/>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endParaRPr lang="en-US"/>
            </a:p>
          </p:txBody>
        </p:sp>
      </p:grpSp>
      <p:sp>
        <p:nvSpPr>
          <p:cNvPr id="16" name="TextBox 16">
            <a:extLst>
              <a:ext uri="{FF2B5EF4-FFF2-40B4-BE49-F238E27FC236}">
                <a16:creationId xmlns:a16="http://schemas.microsoft.com/office/drawing/2014/main" id="{303F91F1-FB85-E8ED-05F4-BD96C9B600AC}"/>
              </a:ext>
            </a:extLst>
          </p:cNvPr>
          <p:cNvSpPr txBox="1"/>
          <p:nvPr/>
        </p:nvSpPr>
        <p:spPr>
          <a:xfrm>
            <a:off x="516931" y="4051335"/>
            <a:ext cx="8169869" cy="3743076"/>
          </a:xfrm>
          <a:prstGeom prst="rect">
            <a:avLst/>
          </a:prstGeom>
        </p:spPr>
        <p:txBody>
          <a:bodyPr wrap="square" lIns="0" tIns="0" rIns="0" bIns="0" rtlCol="0" anchor="t">
            <a:spAutoFit/>
          </a:bodyPr>
          <a:lstStyle/>
          <a:p>
            <a:pPr algn="just">
              <a:lnSpc>
                <a:spcPts val="4190"/>
              </a:lnSpc>
              <a:spcBef>
                <a:spcPct val="0"/>
              </a:spcBef>
            </a:pPr>
            <a:r>
              <a:rPr lang="en-US" sz="2993" spc="-150" dirty="0">
                <a:solidFill>
                  <a:srgbClr val="000000"/>
                </a:solidFill>
                <a:latin typeface="Poppins"/>
                <a:ea typeface="Poppins"/>
                <a:cs typeface="Poppins"/>
                <a:sym typeface="Poppins"/>
              </a:rPr>
              <a:t>The largest share of costs is covered by patients with no insurance; this shows a big coverage gaps and indicates systemic underinsurance and weak private payer support. Medicare’s strong share suggests it’s the most reliable payer</a:t>
            </a:r>
          </a:p>
          <a:p>
            <a:pPr algn="just">
              <a:lnSpc>
                <a:spcPts val="4190"/>
              </a:lnSpc>
              <a:spcBef>
                <a:spcPct val="0"/>
              </a:spcBef>
            </a:pPr>
            <a:endParaRPr lang="en-US" sz="2993" spc="-150" dirty="0">
              <a:solidFill>
                <a:srgbClr val="000000"/>
              </a:solidFill>
              <a:latin typeface="Poppins"/>
              <a:ea typeface="Poppins"/>
              <a:cs typeface="Poppins"/>
              <a:sym typeface="Poppins"/>
            </a:endParaRPr>
          </a:p>
        </p:txBody>
      </p:sp>
      <p:sp>
        <p:nvSpPr>
          <p:cNvPr id="20" name="TextBox 19">
            <a:extLst>
              <a:ext uri="{FF2B5EF4-FFF2-40B4-BE49-F238E27FC236}">
                <a16:creationId xmlns:a16="http://schemas.microsoft.com/office/drawing/2014/main" id="{B6EBCDE3-C892-82FC-A2ED-F10159C63DC7}"/>
              </a:ext>
            </a:extLst>
          </p:cNvPr>
          <p:cNvSpPr txBox="1"/>
          <p:nvPr/>
        </p:nvSpPr>
        <p:spPr>
          <a:xfrm>
            <a:off x="778205" y="1848054"/>
            <a:ext cx="7353300" cy="1169551"/>
          </a:xfrm>
          <a:prstGeom prst="rect">
            <a:avLst/>
          </a:prstGeom>
          <a:noFill/>
        </p:spPr>
        <p:txBody>
          <a:bodyPr wrap="square" rtlCol="0">
            <a:spAutoFit/>
          </a:bodyPr>
          <a:lstStyle/>
          <a:p>
            <a:pPr>
              <a:lnSpc>
                <a:spcPts val="4190"/>
              </a:lnSpc>
              <a:spcBef>
                <a:spcPct val="0"/>
              </a:spcBef>
            </a:pPr>
            <a:r>
              <a:rPr lang="en-US" sz="4000" spc="-294" dirty="0">
                <a:solidFill>
                  <a:srgbClr val="7ED957"/>
                </a:solidFill>
                <a:latin typeface="Helvetica World"/>
                <a:ea typeface="Helvetica World"/>
                <a:cs typeface="Helvetica World"/>
                <a:sym typeface="Poppins"/>
              </a:rPr>
              <a:t>Which insurers cover the largest share of costs?</a:t>
            </a:r>
          </a:p>
        </p:txBody>
      </p:sp>
      <p:pic>
        <p:nvPicPr>
          <p:cNvPr id="8" name="Picture 7">
            <a:extLst>
              <a:ext uri="{FF2B5EF4-FFF2-40B4-BE49-F238E27FC236}">
                <a16:creationId xmlns:a16="http://schemas.microsoft.com/office/drawing/2014/main" id="{B57D43B0-4AE7-BE80-8E97-5EEE2293DF56}"/>
              </a:ext>
            </a:extLst>
          </p:cNvPr>
          <p:cNvPicPr>
            <a:picLocks noChangeAspect="1"/>
          </p:cNvPicPr>
          <p:nvPr/>
        </p:nvPicPr>
        <p:blipFill>
          <a:blip r:embed="rId4"/>
          <a:stretch>
            <a:fillRect/>
          </a:stretch>
        </p:blipFill>
        <p:spPr>
          <a:xfrm>
            <a:off x="9105327" y="376856"/>
            <a:ext cx="8780761" cy="5400000"/>
          </a:xfrm>
          <a:prstGeom prst="rect">
            <a:avLst/>
          </a:prstGeom>
        </p:spPr>
      </p:pic>
      <p:sp>
        <p:nvSpPr>
          <p:cNvPr id="9" name="TextBox 8">
            <a:extLst>
              <a:ext uri="{FF2B5EF4-FFF2-40B4-BE49-F238E27FC236}">
                <a16:creationId xmlns:a16="http://schemas.microsoft.com/office/drawing/2014/main" id="{01987B54-0059-6A46-8313-402765B693B5}"/>
              </a:ext>
            </a:extLst>
          </p:cNvPr>
          <p:cNvSpPr txBox="1"/>
          <p:nvPr/>
        </p:nvSpPr>
        <p:spPr>
          <a:xfrm>
            <a:off x="8945070" y="5922896"/>
            <a:ext cx="8979691" cy="1948290"/>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The data shows that the No Insurance category takes the top of large share of costs at 49M USD, followed by </a:t>
            </a:r>
            <a:r>
              <a:rPr lang="en-US" sz="2800" spc="-150" dirty="0" err="1">
                <a:solidFill>
                  <a:schemeClr val="bg2"/>
                </a:solidFill>
                <a:latin typeface="Arial Rounded MT Bold" panose="020F0704030504030204" pitchFamily="34" charset="0"/>
                <a:ea typeface="NSimSun" panose="02010609030101010101" pitchFamily="49" charset="-122"/>
              </a:rPr>
              <a:t>medicare</a:t>
            </a:r>
            <a:r>
              <a:rPr lang="en-US" sz="2800" spc="-150" dirty="0">
                <a:solidFill>
                  <a:schemeClr val="bg2"/>
                </a:solidFill>
                <a:latin typeface="Arial Rounded MT Bold" panose="020F0704030504030204" pitchFamily="34" charset="0"/>
                <a:ea typeface="NSimSun" panose="02010609030101010101" pitchFamily="49" charset="-122"/>
              </a:rPr>
              <a:t>, Medicaid at 25M &amp; 9M USD respectively</a:t>
            </a:r>
          </a:p>
        </p:txBody>
      </p:sp>
    </p:spTree>
    <p:extLst>
      <p:ext uri="{BB962C8B-B14F-4D97-AF65-F5344CB8AC3E}">
        <p14:creationId xmlns:p14="http://schemas.microsoft.com/office/powerpoint/2010/main" val="21320334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E25199-3EEE-7743-AE62-92BEFCEDA6E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AFB2E379-9F55-75EE-3367-22DC84D3018D}"/>
              </a:ext>
            </a:extLst>
          </p:cNvPr>
          <p:cNvSpPr txBox="1"/>
          <p:nvPr/>
        </p:nvSpPr>
        <p:spPr>
          <a:xfrm>
            <a:off x="812417" y="723900"/>
            <a:ext cx="9550783"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FINDINGS</a:t>
            </a:r>
          </a:p>
        </p:txBody>
      </p:sp>
      <p:sp>
        <p:nvSpPr>
          <p:cNvPr id="3" name="Freeform 3">
            <a:extLst>
              <a:ext uri="{FF2B5EF4-FFF2-40B4-BE49-F238E27FC236}">
                <a16:creationId xmlns:a16="http://schemas.microsoft.com/office/drawing/2014/main" id="{39DE08C0-2717-0FB6-F711-8961ADF9EFFE}"/>
              </a:ext>
            </a:extLst>
          </p:cNvPr>
          <p:cNvSpPr/>
          <p:nvPr/>
        </p:nvSpPr>
        <p:spPr>
          <a:xfrm>
            <a:off x="7047955" y="3440570"/>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a:extLst>
              <a:ext uri="{FF2B5EF4-FFF2-40B4-BE49-F238E27FC236}">
                <a16:creationId xmlns:a16="http://schemas.microsoft.com/office/drawing/2014/main" id="{97E318CD-F0E5-644D-0FE1-9E85447615E0}"/>
              </a:ext>
            </a:extLst>
          </p:cNvPr>
          <p:cNvGrpSpPr/>
          <p:nvPr/>
        </p:nvGrpSpPr>
        <p:grpSpPr>
          <a:xfrm>
            <a:off x="8763000" y="234820"/>
            <a:ext cx="9308718" cy="9633078"/>
            <a:chOff x="0" y="0"/>
            <a:chExt cx="510055" cy="1098237"/>
          </a:xfrm>
        </p:grpSpPr>
        <p:sp>
          <p:nvSpPr>
            <p:cNvPr id="5" name="Freeform 5">
              <a:extLst>
                <a:ext uri="{FF2B5EF4-FFF2-40B4-BE49-F238E27FC236}">
                  <a16:creationId xmlns:a16="http://schemas.microsoft.com/office/drawing/2014/main" id="{F2AA8F93-9D9B-798A-51BF-6051F4B23749}"/>
                </a:ext>
              </a:extLst>
            </p:cNvPr>
            <p:cNvSpPr/>
            <p:nvPr/>
          </p:nvSpPr>
          <p:spPr>
            <a:xfrm>
              <a:off x="0" y="0"/>
              <a:ext cx="510055" cy="1098237"/>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endParaRPr lang="en-US"/>
            </a:p>
          </p:txBody>
        </p:sp>
      </p:grpSp>
      <p:sp>
        <p:nvSpPr>
          <p:cNvPr id="16" name="TextBox 16">
            <a:extLst>
              <a:ext uri="{FF2B5EF4-FFF2-40B4-BE49-F238E27FC236}">
                <a16:creationId xmlns:a16="http://schemas.microsoft.com/office/drawing/2014/main" id="{90D85870-5D62-8A06-9741-637EFC5F830F}"/>
              </a:ext>
            </a:extLst>
          </p:cNvPr>
          <p:cNvSpPr txBox="1"/>
          <p:nvPr/>
        </p:nvSpPr>
        <p:spPr>
          <a:xfrm>
            <a:off x="571405" y="4242708"/>
            <a:ext cx="7875847" cy="2127249"/>
          </a:xfrm>
          <a:prstGeom prst="rect">
            <a:avLst/>
          </a:prstGeom>
        </p:spPr>
        <p:txBody>
          <a:bodyPr lIns="0" tIns="0" rIns="0" bIns="0" rtlCol="0" anchor="t">
            <a:spAutoFit/>
          </a:bodyPr>
          <a:lstStyle/>
          <a:p>
            <a:pPr algn="just">
              <a:lnSpc>
                <a:spcPts val="4190"/>
              </a:lnSpc>
              <a:spcBef>
                <a:spcPct val="0"/>
              </a:spcBef>
            </a:pPr>
            <a:r>
              <a:rPr lang="en-US" sz="2993" dirty="0">
                <a:latin typeface="Poppins"/>
                <a:ea typeface="Poppins"/>
                <a:cs typeface="Poppins"/>
                <a:sym typeface="Poppins"/>
              </a:rPr>
              <a:t>Results suggests that resource-intensive acute care services strain margins, while preventive and planned care remain financially sustainable.</a:t>
            </a:r>
          </a:p>
        </p:txBody>
      </p:sp>
      <p:sp>
        <p:nvSpPr>
          <p:cNvPr id="20" name="TextBox 19">
            <a:extLst>
              <a:ext uri="{FF2B5EF4-FFF2-40B4-BE49-F238E27FC236}">
                <a16:creationId xmlns:a16="http://schemas.microsoft.com/office/drawing/2014/main" id="{3C68DEC4-4CFE-5BDD-6A17-1B0D4931545C}"/>
              </a:ext>
            </a:extLst>
          </p:cNvPr>
          <p:cNvSpPr txBox="1"/>
          <p:nvPr/>
        </p:nvSpPr>
        <p:spPr>
          <a:xfrm>
            <a:off x="778205" y="1848054"/>
            <a:ext cx="7353300" cy="1169551"/>
          </a:xfrm>
          <a:prstGeom prst="rect">
            <a:avLst/>
          </a:prstGeom>
          <a:noFill/>
        </p:spPr>
        <p:txBody>
          <a:bodyPr wrap="square" rtlCol="0">
            <a:spAutoFit/>
          </a:bodyPr>
          <a:lstStyle/>
          <a:p>
            <a:pPr>
              <a:lnSpc>
                <a:spcPts val="4190"/>
              </a:lnSpc>
              <a:spcBef>
                <a:spcPct val="0"/>
              </a:spcBef>
            </a:pPr>
            <a:r>
              <a:rPr lang="en-US" sz="4000" spc="-294" dirty="0">
                <a:solidFill>
                  <a:srgbClr val="7ED957"/>
                </a:solidFill>
                <a:latin typeface="Helvetica World"/>
                <a:ea typeface="Helvetica World"/>
                <a:cs typeface="Helvetica World"/>
                <a:sym typeface="Poppins"/>
              </a:rPr>
              <a:t>Which encounter class generates most profits?</a:t>
            </a:r>
          </a:p>
        </p:txBody>
      </p:sp>
      <p:sp>
        <p:nvSpPr>
          <p:cNvPr id="9" name="TextBox 8">
            <a:extLst>
              <a:ext uri="{FF2B5EF4-FFF2-40B4-BE49-F238E27FC236}">
                <a16:creationId xmlns:a16="http://schemas.microsoft.com/office/drawing/2014/main" id="{5CE5EE43-F5AA-6480-D21E-917517C815E8}"/>
              </a:ext>
            </a:extLst>
          </p:cNvPr>
          <p:cNvSpPr txBox="1"/>
          <p:nvPr/>
        </p:nvSpPr>
        <p:spPr>
          <a:xfrm>
            <a:off x="8945071" y="5922896"/>
            <a:ext cx="8968198" cy="3240952"/>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The data revealed that wellness and inpatient classes generates good profit at 46.11% and 34.09%,</a:t>
            </a:r>
          </a:p>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Urgent care class had a low profit return at a negative 33.90%, followed closely by emergency cases at -25.50%</a:t>
            </a:r>
          </a:p>
        </p:txBody>
      </p:sp>
      <p:pic>
        <p:nvPicPr>
          <p:cNvPr id="8" name="Picture 7">
            <a:extLst>
              <a:ext uri="{FF2B5EF4-FFF2-40B4-BE49-F238E27FC236}">
                <a16:creationId xmlns:a16="http://schemas.microsoft.com/office/drawing/2014/main" id="{46DFC1A9-C76F-4128-0173-E33FCDC1F169}"/>
              </a:ext>
            </a:extLst>
          </p:cNvPr>
          <p:cNvPicPr>
            <a:picLocks noChangeAspect="1"/>
          </p:cNvPicPr>
          <p:nvPr/>
        </p:nvPicPr>
        <p:blipFill>
          <a:blip r:embed="rId4"/>
          <a:stretch>
            <a:fillRect/>
          </a:stretch>
        </p:blipFill>
        <p:spPr>
          <a:xfrm>
            <a:off x="9020159" y="419559"/>
            <a:ext cx="8893110" cy="5400000"/>
          </a:xfrm>
          <a:prstGeom prst="rect">
            <a:avLst/>
          </a:prstGeom>
        </p:spPr>
      </p:pic>
    </p:spTree>
    <p:extLst>
      <p:ext uri="{BB962C8B-B14F-4D97-AF65-F5344CB8AC3E}">
        <p14:creationId xmlns:p14="http://schemas.microsoft.com/office/powerpoint/2010/main" val="11020224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56DB5C-99E2-49F3-09B6-06E337879F3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AB5738EB-96F0-89D1-1A45-4987D1C49825}"/>
              </a:ext>
            </a:extLst>
          </p:cNvPr>
          <p:cNvSpPr txBox="1"/>
          <p:nvPr/>
        </p:nvSpPr>
        <p:spPr>
          <a:xfrm>
            <a:off x="812417" y="723900"/>
            <a:ext cx="9550783"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FINDINGS</a:t>
            </a:r>
          </a:p>
        </p:txBody>
      </p:sp>
      <p:sp>
        <p:nvSpPr>
          <p:cNvPr id="3" name="Freeform 3">
            <a:extLst>
              <a:ext uri="{FF2B5EF4-FFF2-40B4-BE49-F238E27FC236}">
                <a16:creationId xmlns:a16="http://schemas.microsoft.com/office/drawing/2014/main" id="{34D834AA-D1A5-C3D7-4224-B01932C31DC3}"/>
              </a:ext>
            </a:extLst>
          </p:cNvPr>
          <p:cNvSpPr/>
          <p:nvPr/>
        </p:nvSpPr>
        <p:spPr>
          <a:xfrm>
            <a:off x="6845493" y="3087486"/>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grpSp>
        <p:nvGrpSpPr>
          <p:cNvPr id="4" name="Group 4">
            <a:extLst>
              <a:ext uri="{FF2B5EF4-FFF2-40B4-BE49-F238E27FC236}">
                <a16:creationId xmlns:a16="http://schemas.microsoft.com/office/drawing/2014/main" id="{12130B28-C7F1-E33D-651F-57B2F1B9627E}"/>
              </a:ext>
            </a:extLst>
          </p:cNvPr>
          <p:cNvGrpSpPr/>
          <p:nvPr/>
        </p:nvGrpSpPr>
        <p:grpSpPr>
          <a:xfrm>
            <a:off x="8945070" y="266700"/>
            <a:ext cx="9167171" cy="9875338"/>
            <a:chOff x="0" y="0"/>
            <a:chExt cx="510055" cy="1098237"/>
          </a:xfrm>
        </p:grpSpPr>
        <p:sp>
          <p:nvSpPr>
            <p:cNvPr id="5" name="Freeform 5">
              <a:extLst>
                <a:ext uri="{FF2B5EF4-FFF2-40B4-BE49-F238E27FC236}">
                  <a16:creationId xmlns:a16="http://schemas.microsoft.com/office/drawing/2014/main" id="{38418FC2-5A3E-2530-8F2E-20A1C34F28BD}"/>
                </a:ext>
              </a:extLst>
            </p:cNvPr>
            <p:cNvSpPr/>
            <p:nvPr/>
          </p:nvSpPr>
          <p:spPr>
            <a:xfrm>
              <a:off x="0" y="0"/>
              <a:ext cx="510055" cy="1098237"/>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endParaRPr lang="en-US"/>
            </a:p>
          </p:txBody>
        </p:sp>
      </p:grpSp>
      <p:sp>
        <p:nvSpPr>
          <p:cNvPr id="16" name="TextBox 16">
            <a:extLst>
              <a:ext uri="{FF2B5EF4-FFF2-40B4-BE49-F238E27FC236}">
                <a16:creationId xmlns:a16="http://schemas.microsoft.com/office/drawing/2014/main" id="{37516967-AC71-017F-51F5-8EF50FAC7A2A}"/>
              </a:ext>
            </a:extLst>
          </p:cNvPr>
          <p:cNvSpPr txBox="1"/>
          <p:nvPr/>
        </p:nvSpPr>
        <p:spPr>
          <a:xfrm>
            <a:off x="429134" y="3841861"/>
            <a:ext cx="8369640" cy="2665858"/>
          </a:xfrm>
          <a:prstGeom prst="rect">
            <a:avLst/>
          </a:prstGeom>
        </p:spPr>
        <p:txBody>
          <a:bodyPr wrap="square" lIns="0" tIns="0" rIns="0" bIns="0" rtlCol="0" anchor="t">
            <a:spAutoFit/>
          </a:bodyPr>
          <a:lstStyle/>
          <a:p>
            <a:pPr algn="just">
              <a:lnSpc>
                <a:spcPts val="4190"/>
              </a:lnSpc>
              <a:spcBef>
                <a:spcPct val="0"/>
              </a:spcBef>
            </a:pPr>
            <a:r>
              <a:rPr lang="en-US" sz="2993" dirty="0">
                <a:latin typeface="Poppins"/>
                <a:ea typeface="Poppins"/>
                <a:cs typeface="Poppins"/>
                <a:sym typeface="Poppins"/>
              </a:rPr>
              <a:t>Coverage is focused on low-risk classes, while critical ones get minimal support — showing misaligned payer priorities and a need to shift coverage toward higher-risk, higher-readmission groups.</a:t>
            </a:r>
          </a:p>
        </p:txBody>
      </p:sp>
      <p:sp>
        <p:nvSpPr>
          <p:cNvPr id="20" name="TextBox 19">
            <a:extLst>
              <a:ext uri="{FF2B5EF4-FFF2-40B4-BE49-F238E27FC236}">
                <a16:creationId xmlns:a16="http://schemas.microsoft.com/office/drawing/2014/main" id="{2A45EF11-B80A-D7AC-4699-6BE952FFA7BA}"/>
              </a:ext>
            </a:extLst>
          </p:cNvPr>
          <p:cNvSpPr txBox="1"/>
          <p:nvPr/>
        </p:nvSpPr>
        <p:spPr>
          <a:xfrm>
            <a:off x="465077" y="1804193"/>
            <a:ext cx="7353300" cy="1169551"/>
          </a:xfrm>
          <a:prstGeom prst="rect">
            <a:avLst/>
          </a:prstGeom>
          <a:noFill/>
        </p:spPr>
        <p:txBody>
          <a:bodyPr wrap="square" rtlCol="0">
            <a:spAutoFit/>
          </a:bodyPr>
          <a:lstStyle/>
          <a:p>
            <a:pPr>
              <a:lnSpc>
                <a:spcPts val="4190"/>
              </a:lnSpc>
              <a:spcBef>
                <a:spcPct val="0"/>
              </a:spcBef>
            </a:pPr>
            <a:r>
              <a:rPr lang="en-US" sz="4000" spc="-294" dirty="0">
                <a:solidFill>
                  <a:srgbClr val="7ED957"/>
                </a:solidFill>
                <a:latin typeface="Helvetica World"/>
                <a:ea typeface="Helvetica World"/>
                <a:cs typeface="Helvetica World"/>
                <a:sym typeface="Poppins"/>
              </a:rPr>
              <a:t>What is the % of encounters Cost covered by Insurance</a:t>
            </a:r>
          </a:p>
        </p:txBody>
      </p:sp>
      <p:sp>
        <p:nvSpPr>
          <p:cNvPr id="9" name="TextBox 8">
            <a:extLst>
              <a:ext uri="{FF2B5EF4-FFF2-40B4-BE49-F238E27FC236}">
                <a16:creationId xmlns:a16="http://schemas.microsoft.com/office/drawing/2014/main" id="{AF2F691A-FA02-438C-19CA-5C7F0B3EE8BF}"/>
              </a:ext>
            </a:extLst>
          </p:cNvPr>
          <p:cNvSpPr txBox="1"/>
          <p:nvPr/>
        </p:nvSpPr>
        <p:spPr>
          <a:xfrm>
            <a:off x="8945070" y="5922896"/>
            <a:ext cx="9020875" cy="2594621"/>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Wellness, inpatient, ambulatory, emerge top 3 of classes with a high-cost insurance coverage at 53.74%,41.87%, 35.56% respectively, with </a:t>
            </a:r>
            <a:r>
              <a:rPr lang="en-US" sz="2800" spc="-150" dirty="0" err="1">
                <a:solidFill>
                  <a:schemeClr val="bg2"/>
                </a:solidFill>
                <a:latin typeface="Arial Rounded MT Bold" panose="020F0704030504030204" pitchFamily="34" charset="0"/>
                <a:ea typeface="NSimSun" panose="02010609030101010101" pitchFamily="49" charset="-122"/>
              </a:rPr>
              <a:t>urgentcare</a:t>
            </a:r>
            <a:r>
              <a:rPr lang="en-US" sz="2800" spc="-150" dirty="0">
                <a:solidFill>
                  <a:schemeClr val="bg2"/>
                </a:solidFill>
                <a:latin typeface="Arial Rounded MT Bold" panose="020F0704030504030204" pitchFamily="34" charset="0"/>
                <a:ea typeface="NSimSun" panose="02010609030101010101" pitchFamily="49" charset="-122"/>
              </a:rPr>
              <a:t> at the bottom with 13.10%</a:t>
            </a:r>
          </a:p>
        </p:txBody>
      </p:sp>
      <p:pic>
        <p:nvPicPr>
          <p:cNvPr id="7" name="Picture 6">
            <a:extLst>
              <a:ext uri="{FF2B5EF4-FFF2-40B4-BE49-F238E27FC236}">
                <a16:creationId xmlns:a16="http://schemas.microsoft.com/office/drawing/2014/main" id="{FA37CB69-9AEE-BCEC-AD32-5D83D728E6D7}"/>
              </a:ext>
            </a:extLst>
          </p:cNvPr>
          <p:cNvPicPr>
            <a:picLocks noChangeAspect="1"/>
          </p:cNvPicPr>
          <p:nvPr/>
        </p:nvPicPr>
        <p:blipFill>
          <a:blip r:embed="rId4"/>
          <a:stretch>
            <a:fillRect/>
          </a:stretch>
        </p:blipFill>
        <p:spPr>
          <a:xfrm>
            <a:off x="9087228" y="560623"/>
            <a:ext cx="8951864" cy="5116277"/>
          </a:xfrm>
          <a:prstGeom prst="rect">
            <a:avLst/>
          </a:prstGeom>
        </p:spPr>
      </p:pic>
    </p:spTree>
    <p:extLst>
      <p:ext uri="{BB962C8B-B14F-4D97-AF65-F5344CB8AC3E}">
        <p14:creationId xmlns:p14="http://schemas.microsoft.com/office/powerpoint/2010/main" val="2568295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2286" y="0"/>
            <a:ext cx="18283428" cy="1028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88694990-414D-E293-CA87-5B228C544646}"/>
              </a:ext>
            </a:extLst>
          </p:cNvPr>
          <p:cNvPicPr>
            <a:picLocks noChangeAspect="1"/>
          </p:cNvPicPr>
          <p:nvPr/>
        </p:nvPicPr>
        <p:blipFill>
          <a:blip r:embed="rId2"/>
          <a:srcRect b="1334"/>
          <a:stretch>
            <a:fillRect/>
          </a:stretch>
        </p:blipFill>
        <p:spPr>
          <a:xfrm>
            <a:off x="20" y="1923"/>
            <a:ext cx="18287980" cy="10285077"/>
          </a:xfrm>
          <a:prstGeom prst="rect">
            <a:avLst/>
          </a:prstGeom>
        </p:spPr>
      </p:pic>
    </p:spTree>
    <p:extLst>
      <p:ext uri="{BB962C8B-B14F-4D97-AF65-F5344CB8AC3E}">
        <p14:creationId xmlns:p14="http://schemas.microsoft.com/office/powerpoint/2010/main" val="21310020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038C21-C8DD-6680-5CB3-06AA588B6363}"/>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FEA6511B-E518-2093-3800-59C677FF3D34}"/>
              </a:ext>
            </a:extLst>
          </p:cNvPr>
          <p:cNvSpPr txBox="1"/>
          <p:nvPr/>
        </p:nvSpPr>
        <p:spPr>
          <a:xfrm>
            <a:off x="812417" y="723900"/>
            <a:ext cx="9550783"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FINDINGS</a:t>
            </a:r>
          </a:p>
        </p:txBody>
      </p:sp>
      <p:sp>
        <p:nvSpPr>
          <p:cNvPr id="3" name="Freeform 3">
            <a:extLst>
              <a:ext uri="{FF2B5EF4-FFF2-40B4-BE49-F238E27FC236}">
                <a16:creationId xmlns:a16="http://schemas.microsoft.com/office/drawing/2014/main" id="{F2858B20-EA73-D396-B8FA-1DF2E2D1141B}"/>
              </a:ext>
            </a:extLst>
          </p:cNvPr>
          <p:cNvSpPr/>
          <p:nvPr/>
        </p:nvSpPr>
        <p:spPr>
          <a:xfrm>
            <a:off x="6925326" y="3332865"/>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a:extLst>
              <a:ext uri="{FF2B5EF4-FFF2-40B4-BE49-F238E27FC236}">
                <a16:creationId xmlns:a16="http://schemas.microsoft.com/office/drawing/2014/main" id="{A355A8B5-814C-F6C1-73D5-43D755E0E081}"/>
              </a:ext>
            </a:extLst>
          </p:cNvPr>
          <p:cNvGrpSpPr/>
          <p:nvPr/>
        </p:nvGrpSpPr>
        <p:grpSpPr>
          <a:xfrm>
            <a:off x="8904546" y="114300"/>
            <a:ext cx="9167171" cy="9982200"/>
            <a:chOff x="0" y="0"/>
            <a:chExt cx="510055" cy="1098237"/>
          </a:xfrm>
        </p:grpSpPr>
        <p:sp>
          <p:nvSpPr>
            <p:cNvPr id="5" name="Freeform 5">
              <a:extLst>
                <a:ext uri="{FF2B5EF4-FFF2-40B4-BE49-F238E27FC236}">
                  <a16:creationId xmlns:a16="http://schemas.microsoft.com/office/drawing/2014/main" id="{BE3C899D-1D23-4A68-5160-B8BB5DE46FAF}"/>
                </a:ext>
              </a:extLst>
            </p:cNvPr>
            <p:cNvSpPr/>
            <p:nvPr/>
          </p:nvSpPr>
          <p:spPr>
            <a:xfrm>
              <a:off x="0" y="0"/>
              <a:ext cx="510055" cy="1098237"/>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endParaRPr lang="en-US"/>
            </a:p>
          </p:txBody>
        </p:sp>
      </p:grpSp>
      <p:sp>
        <p:nvSpPr>
          <p:cNvPr id="16" name="TextBox 16">
            <a:extLst>
              <a:ext uri="{FF2B5EF4-FFF2-40B4-BE49-F238E27FC236}">
                <a16:creationId xmlns:a16="http://schemas.microsoft.com/office/drawing/2014/main" id="{6D9FCF0F-C3FB-0161-E6D6-86A8A93E0FD2}"/>
              </a:ext>
            </a:extLst>
          </p:cNvPr>
          <p:cNvSpPr txBox="1"/>
          <p:nvPr/>
        </p:nvSpPr>
        <p:spPr>
          <a:xfrm>
            <a:off x="519776" y="4310649"/>
            <a:ext cx="7875847" cy="1050031"/>
          </a:xfrm>
          <a:prstGeom prst="rect">
            <a:avLst/>
          </a:prstGeom>
        </p:spPr>
        <p:txBody>
          <a:bodyPr lIns="0" tIns="0" rIns="0" bIns="0" rtlCol="0" anchor="t">
            <a:spAutoFit/>
          </a:bodyPr>
          <a:lstStyle/>
          <a:p>
            <a:pPr algn="just">
              <a:lnSpc>
                <a:spcPts val="4190"/>
              </a:lnSpc>
              <a:spcBef>
                <a:spcPct val="0"/>
              </a:spcBef>
            </a:pPr>
            <a:r>
              <a:rPr lang="en-US" sz="2993" dirty="0">
                <a:solidFill>
                  <a:srgbClr val="000000"/>
                </a:solidFill>
                <a:latin typeface="Poppins"/>
                <a:ea typeface="Poppins"/>
                <a:cs typeface="Poppins"/>
                <a:sym typeface="Poppins"/>
              </a:rPr>
              <a:t>Natives, blacks and Hawaiians, Pay more out of their pocket than other races</a:t>
            </a:r>
          </a:p>
        </p:txBody>
      </p:sp>
      <p:sp>
        <p:nvSpPr>
          <p:cNvPr id="20" name="TextBox 19">
            <a:extLst>
              <a:ext uri="{FF2B5EF4-FFF2-40B4-BE49-F238E27FC236}">
                <a16:creationId xmlns:a16="http://schemas.microsoft.com/office/drawing/2014/main" id="{015F317F-1F52-828E-14B7-305A5805DE48}"/>
              </a:ext>
            </a:extLst>
          </p:cNvPr>
          <p:cNvSpPr txBox="1"/>
          <p:nvPr/>
        </p:nvSpPr>
        <p:spPr>
          <a:xfrm>
            <a:off x="533400" y="1813942"/>
            <a:ext cx="7353300" cy="1169551"/>
          </a:xfrm>
          <a:prstGeom prst="rect">
            <a:avLst/>
          </a:prstGeom>
          <a:noFill/>
        </p:spPr>
        <p:txBody>
          <a:bodyPr wrap="square" rtlCol="0">
            <a:spAutoFit/>
          </a:bodyPr>
          <a:lstStyle/>
          <a:p>
            <a:pPr>
              <a:lnSpc>
                <a:spcPts val="4190"/>
              </a:lnSpc>
              <a:spcBef>
                <a:spcPct val="0"/>
              </a:spcBef>
            </a:pPr>
            <a:r>
              <a:rPr lang="en-US" sz="4000" spc="-294" dirty="0">
                <a:solidFill>
                  <a:srgbClr val="7ED957"/>
                </a:solidFill>
                <a:latin typeface="Helvetica World"/>
                <a:ea typeface="Helvetica World"/>
                <a:cs typeface="Helvetica World"/>
                <a:sym typeface="Poppins"/>
              </a:rPr>
              <a:t>Are out-of-pocket expenses higher for certain demographics?</a:t>
            </a:r>
          </a:p>
        </p:txBody>
      </p:sp>
      <p:pic>
        <p:nvPicPr>
          <p:cNvPr id="8" name="Picture 7">
            <a:extLst>
              <a:ext uri="{FF2B5EF4-FFF2-40B4-BE49-F238E27FC236}">
                <a16:creationId xmlns:a16="http://schemas.microsoft.com/office/drawing/2014/main" id="{CEBEC066-4A54-2AB4-A263-8397576F987D}"/>
              </a:ext>
            </a:extLst>
          </p:cNvPr>
          <p:cNvPicPr>
            <a:picLocks noChangeAspect="1"/>
          </p:cNvPicPr>
          <p:nvPr/>
        </p:nvPicPr>
        <p:blipFill>
          <a:blip r:embed="rId4"/>
          <a:stretch>
            <a:fillRect/>
          </a:stretch>
        </p:blipFill>
        <p:spPr>
          <a:xfrm>
            <a:off x="9144000" y="540832"/>
            <a:ext cx="8741944" cy="5364668"/>
          </a:xfrm>
          <a:prstGeom prst="rect">
            <a:avLst/>
          </a:prstGeom>
        </p:spPr>
      </p:pic>
      <p:sp>
        <p:nvSpPr>
          <p:cNvPr id="9" name="TextBox 8">
            <a:extLst>
              <a:ext uri="{FF2B5EF4-FFF2-40B4-BE49-F238E27FC236}">
                <a16:creationId xmlns:a16="http://schemas.microsoft.com/office/drawing/2014/main" id="{4B1FCFB7-A5E7-1757-E1F8-6396BBB911EE}"/>
              </a:ext>
            </a:extLst>
          </p:cNvPr>
          <p:cNvSpPr txBox="1"/>
          <p:nvPr/>
        </p:nvSpPr>
        <p:spPr>
          <a:xfrm>
            <a:off x="8945070" y="5922896"/>
            <a:ext cx="9020875" cy="1948290"/>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The data showed that Natives($6.6k), Blacks($4.1k) and Hawaiians($3.6k), pay more out of their pocket than other races</a:t>
            </a:r>
          </a:p>
        </p:txBody>
      </p:sp>
    </p:spTree>
    <p:extLst>
      <p:ext uri="{BB962C8B-B14F-4D97-AF65-F5344CB8AC3E}">
        <p14:creationId xmlns:p14="http://schemas.microsoft.com/office/powerpoint/2010/main" val="7644179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441F9C-2BF9-53CC-6F53-3111DEF36CFE}"/>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E5515AD1-2BC5-C60F-46E2-F298EA440EEE}"/>
              </a:ext>
            </a:extLst>
          </p:cNvPr>
          <p:cNvSpPr txBox="1"/>
          <p:nvPr/>
        </p:nvSpPr>
        <p:spPr>
          <a:xfrm>
            <a:off x="812417" y="723900"/>
            <a:ext cx="9550783"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FINDINGS</a:t>
            </a:r>
          </a:p>
        </p:txBody>
      </p:sp>
      <p:sp>
        <p:nvSpPr>
          <p:cNvPr id="3" name="Freeform 3">
            <a:extLst>
              <a:ext uri="{FF2B5EF4-FFF2-40B4-BE49-F238E27FC236}">
                <a16:creationId xmlns:a16="http://schemas.microsoft.com/office/drawing/2014/main" id="{D53C0D00-B205-F28A-3F30-D893D7978CF2}"/>
              </a:ext>
            </a:extLst>
          </p:cNvPr>
          <p:cNvSpPr/>
          <p:nvPr/>
        </p:nvSpPr>
        <p:spPr>
          <a:xfrm>
            <a:off x="7001257" y="3332704"/>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a:extLst>
              <a:ext uri="{FF2B5EF4-FFF2-40B4-BE49-F238E27FC236}">
                <a16:creationId xmlns:a16="http://schemas.microsoft.com/office/drawing/2014/main" id="{1BF0E839-A40B-B4A7-E32F-189C7E9BA5FA}"/>
              </a:ext>
            </a:extLst>
          </p:cNvPr>
          <p:cNvGrpSpPr/>
          <p:nvPr/>
        </p:nvGrpSpPr>
        <p:grpSpPr>
          <a:xfrm>
            <a:off x="8904546" y="190500"/>
            <a:ext cx="9154854" cy="9906000"/>
            <a:chOff x="0" y="0"/>
            <a:chExt cx="510055" cy="1098237"/>
          </a:xfrm>
        </p:grpSpPr>
        <p:sp>
          <p:nvSpPr>
            <p:cNvPr id="5" name="Freeform 5">
              <a:extLst>
                <a:ext uri="{FF2B5EF4-FFF2-40B4-BE49-F238E27FC236}">
                  <a16:creationId xmlns:a16="http://schemas.microsoft.com/office/drawing/2014/main" id="{0AA0DAA8-0C28-ED03-50FC-A0323C2E8DD4}"/>
                </a:ext>
              </a:extLst>
            </p:cNvPr>
            <p:cNvSpPr/>
            <p:nvPr/>
          </p:nvSpPr>
          <p:spPr>
            <a:xfrm>
              <a:off x="0" y="0"/>
              <a:ext cx="510055" cy="1098237"/>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endParaRPr lang="en-US"/>
            </a:p>
          </p:txBody>
        </p:sp>
      </p:grpSp>
      <p:sp>
        <p:nvSpPr>
          <p:cNvPr id="16" name="TextBox 16">
            <a:extLst>
              <a:ext uri="{FF2B5EF4-FFF2-40B4-BE49-F238E27FC236}">
                <a16:creationId xmlns:a16="http://schemas.microsoft.com/office/drawing/2014/main" id="{9B17A09E-F165-0FD5-6EB3-77EF9E26D420}"/>
              </a:ext>
            </a:extLst>
          </p:cNvPr>
          <p:cNvSpPr txBox="1"/>
          <p:nvPr/>
        </p:nvSpPr>
        <p:spPr>
          <a:xfrm>
            <a:off x="516931" y="4213473"/>
            <a:ext cx="7875847" cy="2665858"/>
          </a:xfrm>
          <a:prstGeom prst="rect">
            <a:avLst/>
          </a:prstGeom>
        </p:spPr>
        <p:txBody>
          <a:bodyPr lIns="0" tIns="0" rIns="0" bIns="0" rtlCol="0" anchor="t">
            <a:spAutoFit/>
          </a:bodyPr>
          <a:lstStyle/>
          <a:p>
            <a:pPr algn="just">
              <a:lnSpc>
                <a:spcPts val="4190"/>
              </a:lnSpc>
              <a:spcBef>
                <a:spcPct val="0"/>
              </a:spcBef>
            </a:pPr>
            <a:r>
              <a:rPr lang="en-US" sz="2993" dirty="0">
                <a:solidFill>
                  <a:srgbClr val="000000"/>
                </a:solidFill>
                <a:latin typeface="Poppins"/>
                <a:ea typeface="Poppins"/>
                <a:cs typeface="Poppins"/>
                <a:sym typeface="Poppins"/>
              </a:rPr>
              <a:t>The high base cost classes suggests more intensive or specialized care are involved, while ambulatory and outpatient classes remain the most cost-efficient service categories.</a:t>
            </a:r>
          </a:p>
        </p:txBody>
      </p:sp>
      <p:sp>
        <p:nvSpPr>
          <p:cNvPr id="20" name="TextBox 19">
            <a:extLst>
              <a:ext uri="{FF2B5EF4-FFF2-40B4-BE49-F238E27FC236}">
                <a16:creationId xmlns:a16="http://schemas.microsoft.com/office/drawing/2014/main" id="{B0F3482B-9C9D-0B00-EB5B-FD7401A7553E}"/>
              </a:ext>
            </a:extLst>
          </p:cNvPr>
          <p:cNvSpPr txBox="1"/>
          <p:nvPr/>
        </p:nvSpPr>
        <p:spPr>
          <a:xfrm>
            <a:off x="778205" y="1848054"/>
            <a:ext cx="7353300" cy="1708160"/>
          </a:xfrm>
          <a:prstGeom prst="rect">
            <a:avLst/>
          </a:prstGeom>
          <a:noFill/>
        </p:spPr>
        <p:txBody>
          <a:bodyPr wrap="square" rtlCol="0">
            <a:spAutoFit/>
          </a:bodyPr>
          <a:lstStyle/>
          <a:p>
            <a:pPr>
              <a:lnSpc>
                <a:spcPts val="4190"/>
              </a:lnSpc>
              <a:spcBef>
                <a:spcPct val="0"/>
              </a:spcBef>
            </a:pPr>
            <a:r>
              <a:rPr lang="en-US" sz="4000" spc="-294" dirty="0">
                <a:solidFill>
                  <a:srgbClr val="7ED957"/>
                </a:solidFill>
                <a:latin typeface="Helvetica World"/>
                <a:ea typeface="Helvetica World"/>
                <a:cs typeface="Helvetica World"/>
                <a:sym typeface="Poppins"/>
              </a:rPr>
              <a:t>Which encounter classes drive highest base cost</a:t>
            </a:r>
          </a:p>
          <a:p>
            <a:pPr>
              <a:lnSpc>
                <a:spcPts val="4190"/>
              </a:lnSpc>
              <a:spcBef>
                <a:spcPct val="0"/>
              </a:spcBef>
            </a:pPr>
            <a:endParaRPr lang="en-US" sz="4000" spc="-294" dirty="0">
              <a:solidFill>
                <a:srgbClr val="7ED957"/>
              </a:solidFill>
              <a:latin typeface="Helvetica World"/>
              <a:ea typeface="Helvetica World"/>
              <a:cs typeface="Helvetica World"/>
              <a:sym typeface="Poppins"/>
            </a:endParaRPr>
          </a:p>
        </p:txBody>
      </p:sp>
      <p:pic>
        <p:nvPicPr>
          <p:cNvPr id="8" name="Picture 7">
            <a:extLst>
              <a:ext uri="{FF2B5EF4-FFF2-40B4-BE49-F238E27FC236}">
                <a16:creationId xmlns:a16="http://schemas.microsoft.com/office/drawing/2014/main" id="{CC0A3342-F866-A318-23E1-1D9CE7B0E790}"/>
              </a:ext>
            </a:extLst>
          </p:cNvPr>
          <p:cNvPicPr>
            <a:picLocks noChangeAspect="1"/>
          </p:cNvPicPr>
          <p:nvPr/>
        </p:nvPicPr>
        <p:blipFill>
          <a:blip r:embed="rId4"/>
          <a:stretch>
            <a:fillRect/>
          </a:stretch>
        </p:blipFill>
        <p:spPr>
          <a:xfrm>
            <a:off x="9144000" y="419102"/>
            <a:ext cx="8763000" cy="5400000"/>
          </a:xfrm>
          <a:prstGeom prst="rect">
            <a:avLst/>
          </a:prstGeom>
        </p:spPr>
      </p:pic>
      <p:sp>
        <p:nvSpPr>
          <p:cNvPr id="9" name="TextBox 8">
            <a:extLst>
              <a:ext uri="{FF2B5EF4-FFF2-40B4-BE49-F238E27FC236}">
                <a16:creationId xmlns:a16="http://schemas.microsoft.com/office/drawing/2014/main" id="{3E260949-62AB-4C68-9B3D-DEE2BF2D27EA}"/>
              </a:ext>
            </a:extLst>
          </p:cNvPr>
          <p:cNvSpPr txBox="1"/>
          <p:nvPr/>
        </p:nvSpPr>
        <p:spPr>
          <a:xfrm>
            <a:off x="8945070" y="5922896"/>
            <a:ext cx="8622321" cy="3887283"/>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The data shows that, Emergency($145.25), </a:t>
            </a:r>
            <a:r>
              <a:rPr lang="en-US" sz="2800" spc="-150" dirty="0" err="1">
                <a:solidFill>
                  <a:schemeClr val="bg2"/>
                </a:solidFill>
                <a:latin typeface="Arial Rounded MT Bold" panose="020F0704030504030204" pitchFamily="34" charset="0"/>
                <a:ea typeface="NSimSun" panose="02010609030101010101" pitchFamily="49" charset="-122"/>
              </a:rPr>
              <a:t>urgentcare</a:t>
            </a:r>
            <a:r>
              <a:rPr lang="en-US" sz="2800" spc="-150" dirty="0">
                <a:solidFill>
                  <a:schemeClr val="bg2"/>
                </a:solidFill>
                <a:latin typeface="Arial Rounded MT Bold" panose="020F0704030504030204" pitchFamily="34" charset="0"/>
                <a:ea typeface="NSimSun" panose="02010609030101010101" pitchFamily="49" charset="-122"/>
              </a:rPr>
              <a:t>($142.58), wellness classes($136.80), were the top 3, with close margin</a:t>
            </a:r>
          </a:p>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Ambulatory($105.73) and Outpatient($105.73) class were the lowest in Cost price with close margins too.</a:t>
            </a:r>
          </a:p>
        </p:txBody>
      </p:sp>
    </p:spTree>
    <p:extLst>
      <p:ext uri="{BB962C8B-B14F-4D97-AF65-F5344CB8AC3E}">
        <p14:creationId xmlns:p14="http://schemas.microsoft.com/office/powerpoint/2010/main" val="39246430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576A6F-D2C4-2CF0-1AC5-1623B7B311C0}"/>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F6DADB19-4619-83A2-2FDB-CB347D78783F}"/>
              </a:ext>
            </a:extLst>
          </p:cNvPr>
          <p:cNvSpPr txBox="1"/>
          <p:nvPr/>
        </p:nvSpPr>
        <p:spPr>
          <a:xfrm>
            <a:off x="812417" y="723900"/>
            <a:ext cx="9550783"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FINDINGS</a:t>
            </a:r>
          </a:p>
        </p:txBody>
      </p:sp>
      <p:sp>
        <p:nvSpPr>
          <p:cNvPr id="3" name="Freeform 3">
            <a:extLst>
              <a:ext uri="{FF2B5EF4-FFF2-40B4-BE49-F238E27FC236}">
                <a16:creationId xmlns:a16="http://schemas.microsoft.com/office/drawing/2014/main" id="{B4E1CBAC-86CB-B307-FFD6-63D8E2B3C2BD}"/>
              </a:ext>
            </a:extLst>
          </p:cNvPr>
          <p:cNvSpPr/>
          <p:nvPr/>
        </p:nvSpPr>
        <p:spPr>
          <a:xfrm>
            <a:off x="6560639" y="3401235"/>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a:extLst>
              <a:ext uri="{FF2B5EF4-FFF2-40B4-BE49-F238E27FC236}">
                <a16:creationId xmlns:a16="http://schemas.microsoft.com/office/drawing/2014/main" id="{67AE758B-E83A-3446-EA78-07ABA385748E}"/>
              </a:ext>
            </a:extLst>
          </p:cNvPr>
          <p:cNvGrpSpPr/>
          <p:nvPr/>
        </p:nvGrpSpPr>
        <p:grpSpPr>
          <a:xfrm>
            <a:off x="8801148" y="326961"/>
            <a:ext cx="9308718" cy="9633078"/>
            <a:chOff x="0" y="0"/>
            <a:chExt cx="510055" cy="1098237"/>
          </a:xfrm>
        </p:grpSpPr>
        <p:sp>
          <p:nvSpPr>
            <p:cNvPr id="5" name="Freeform 5">
              <a:extLst>
                <a:ext uri="{FF2B5EF4-FFF2-40B4-BE49-F238E27FC236}">
                  <a16:creationId xmlns:a16="http://schemas.microsoft.com/office/drawing/2014/main" id="{23B3462B-520F-6836-36BB-27EB9BCD4BC4}"/>
                </a:ext>
              </a:extLst>
            </p:cNvPr>
            <p:cNvSpPr/>
            <p:nvPr/>
          </p:nvSpPr>
          <p:spPr>
            <a:xfrm>
              <a:off x="0" y="0"/>
              <a:ext cx="510055" cy="1098237"/>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endParaRPr lang="en-US"/>
            </a:p>
          </p:txBody>
        </p:sp>
      </p:grpSp>
      <p:sp>
        <p:nvSpPr>
          <p:cNvPr id="16" name="TextBox 16">
            <a:extLst>
              <a:ext uri="{FF2B5EF4-FFF2-40B4-BE49-F238E27FC236}">
                <a16:creationId xmlns:a16="http://schemas.microsoft.com/office/drawing/2014/main" id="{B8039635-DBE2-8287-EF25-EFCFE3C01640}"/>
              </a:ext>
            </a:extLst>
          </p:cNvPr>
          <p:cNvSpPr txBox="1"/>
          <p:nvPr/>
        </p:nvSpPr>
        <p:spPr>
          <a:xfrm>
            <a:off x="485621" y="4329732"/>
            <a:ext cx="7875847" cy="2127249"/>
          </a:xfrm>
          <a:prstGeom prst="rect">
            <a:avLst/>
          </a:prstGeom>
        </p:spPr>
        <p:txBody>
          <a:bodyPr lIns="0" tIns="0" rIns="0" bIns="0" rtlCol="0" anchor="t">
            <a:spAutoFit/>
          </a:bodyPr>
          <a:lstStyle/>
          <a:p>
            <a:pPr algn="just">
              <a:lnSpc>
                <a:spcPts val="4190"/>
              </a:lnSpc>
              <a:spcBef>
                <a:spcPct val="0"/>
              </a:spcBef>
            </a:pPr>
            <a:r>
              <a:rPr lang="en-US" sz="2993" dirty="0">
                <a:solidFill>
                  <a:srgbClr val="000000"/>
                </a:solidFill>
                <a:latin typeface="Poppins"/>
                <a:ea typeface="Poppins"/>
                <a:cs typeface="Poppins"/>
                <a:sym typeface="Poppins"/>
              </a:rPr>
              <a:t>The classes that drive the highest costs, is likely due to the intensive treatment, longer duration of care, and higher resource use required for these cases.</a:t>
            </a:r>
          </a:p>
        </p:txBody>
      </p:sp>
      <p:sp>
        <p:nvSpPr>
          <p:cNvPr id="13" name="TextBox 12">
            <a:extLst>
              <a:ext uri="{FF2B5EF4-FFF2-40B4-BE49-F238E27FC236}">
                <a16:creationId xmlns:a16="http://schemas.microsoft.com/office/drawing/2014/main" id="{BB1FDDE2-4F9D-56F6-25D0-37BC9DB32CAF}"/>
              </a:ext>
            </a:extLst>
          </p:cNvPr>
          <p:cNvSpPr txBox="1"/>
          <p:nvPr/>
        </p:nvSpPr>
        <p:spPr>
          <a:xfrm>
            <a:off x="234783" y="1931599"/>
            <a:ext cx="9144000" cy="1169551"/>
          </a:xfrm>
          <a:prstGeom prst="rect">
            <a:avLst/>
          </a:prstGeom>
          <a:noFill/>
        </p:spPr>
        <p:txBody>
          <a:bodyPr wrap="square">
            <a:spAutoFit/>
          </a:bodyPr>
          <a:lstStyle/>
          <a:p>
            <a:pPr marL="0" marR="0" lvl="0" indent="0" algn="l" defTabSz="914400" rtl="0" eaLnBrk="1" fontAlgn="auto" latinLnBrk="0" hangingPunct="1">
              <a:lnSpc>
                <a:spcPts val="4190"/>
              </a:lnSpc>
              <a:spcBef>
                <a:spcPct val="0"/>
              </a:spcBef>
              <a:spcAft>
                <a:spcPts val="0"/>
              </a:spcAft>
              <a:buClrTx/>
              <a:buSzTx/>
              <a:buFontTx/>
              <a:buNone/>
              <a:tabLst/>
              <a:defRPr/>
            </a:pPr>
            <a:r>
              <a:rPr kumimoji="0" lang="en-US" sz="4000" b="0" i="0" u="none" strike="noStrike" kern="1200" cap="none" spc="-294" normalizeH="0" baseline="0" noProof="0" dirty="0">
                <a:ln>
                  <a:noFill/>
                </a:ln>
                <a:solidFill>
                  <a:srgbClr val="7ED957"/>
                </a:solidFill>
                <a:effectLst/>
                <a:uLnTx/>
                <a:uFillTx/>
                <a:latin typeface="Helvetica World"/>
                <a:ea typeface="Helvetica World"/>
                <a:cs typeface="Helvetica World"/>
                <a:sym typeface="Poppins"/>
              </a:rPr>
              <a:t>Which encounter classes drive the highest costs?</a:t>
            </a:r>
          </a:p>
        </p:txBody>
      </p:sp>
      <p:pic>
        <p:nvPicPr>
          <p:cNvPr id="7" name="Picture 6">
            <a:extLst>
              <a:ext uri="{FF2B5EF4-FFF2-40B4-BE49-F238E27FC236}">
                <a16:creationId xmlns:a16="http://schemas.microsoft.com/office/drawing/2014/main" id="{25EAA20A-A4B3-47E3-9827-BB13B03F2187}"/>
              </a:ext>
            </a:extLst>
          </p:cNvPr>
          <p:cNvPicPr>
            <a:picLocks noChangeAspect="1"/>
          </p:cNvPicPr>
          <p:nvPr/>
        </p:nvPicPr>
        <p:blipFill>
          <a:blip r:embed="rId4"/>
          <a:stretch>
            <a:fillRect/>
          </a:stretch>
        </p:blipFill>
        <p:spPr>
          <a:xfrm>
            <a:off x="8945070" y="420108"/>
            <a:ext cx="9010917" cy="5332992"/>
          </a:xfrm>
          <a:prstGeom prst="rect">
            <a:avLst/>
          </a:prstGeom>
        </p:spPr>
      </p:pic>
      <p:sp>
        <p:nvSpPr>
          <p:cNvPr id="8" name="TextBox 7">
            <a:extLst>
              <a:ext uri="{FF2B5EF4-FFF2-40B4-BE49-F238E27FC236}">
                <a16:creationId xmlns:a16="http://schemas.microsoft.com/office/drawing/2014/main" id="{9C358C1A-8405-E9A5-4C77-03AF587468CC}"/>
              </a:ext>
            </a:extLst>
          </p:cNvPr>
          <p:cNvSpPr txBox="1"/>
          <p:nvPr/>
        </p:nvSpPr>
        <p:spPr>
          <a:xfrm>
            <a:off x="8945070" y="5922896"/>
            <a:ext cx="9020875" cy="3240952"/>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The data shows that the Inpatient($7.8k), urgent care($6.4k), emergency class($4.6k),turned out to be top 3 encounter class avg cost </a:t>
            </a:r>
          </a:p>
          <a:p>
            <a:pPr marL="457200" indent="-457200" algn="just">
              <a:lnSpc>
                <a:spcPct val="150000"/>
              </a:lnSpc>
              <a:buFont typeface="Arial" panose="020B0604020202020204" pitchFamily="34" charset="0"/>
              <a:buChar char="•"/>
            </a:pPr>
            <a:r>
              <a:rPr lang="en-US" sz="2800" spc="-150" dirty="0">
                <a:solidFill>
                  <a:schemeClr val="bg2"/>
                </a:solidFill>
                <a:latin typeface="Arial Rounded MT Bold" panose="020F0704030504030204" pitchFamily="34" charset="0"/>
                <a:ea typeface="NSimSun" panose="02010609030101010101" pitchFamily="49" charset="-122"/>
              </a:rPr>
              <a:t>Ambulatory($2.9k) and Outpatient($2.2k) Class had the lowest  costs</a:t>
            </a:r>
          </a:p>
        </p:txBody>
      </p:sp>
    </p:spTree>
    <p:extLst>
      <p:ext uri="{BB962C8B-B14F-4D97-AF65-F5344CB8AC3E}">
        <p14:creationId xmlns:p14="http://schemas.microsoft.com/office/powerpoint/2010/main" val="42940177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7051A">
                <a:alpha val="100000"/>
              </a:srgbClr>
            </a:gs>
            <a:gs pos="100000">
              <a:srgbClr val="191745">
                <a:alpha val="100000"/>
              </a:srgbClr>
            </a:gs>
          </a:gsLst>
          <a:lin ang="5400000"/>
        </a:gradFill>
        <a:effectLst/>
      </p:bgPr>
    </p:bg>
    <p:spTree>
      <p:nvGrpSpPr>
        <p:cNvPr id="1" name="">
          <a:extLst>
            <a:ext uri="{FF2B5EF4-FFF2-40B4-BE49-F238E27FC236}">
              <a16:creationId xmlns:a16="http://schemas.microsoft.com/office/drawing/2014/main" id="{FB0600D1-B594-BFF5-BC5C-43D6B7331D64}"/>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D8722AAE-A2E4-2F30-05F4-DF8EC2295502}"/>
              </a:ext>
            </a:extLst>
          </p:cNvPr>
          <p:cNvSpPr txBox="1"/>
          <p:nvPr/>
        </p:nvSpPr>
        <p:spPr>
          <a:xfrm>
            <a:off x="6072656" y="133303"/>
            <a:ext cx="5134913" cy="876394"/>
          </a:xfrm>
          <a:prstGeom prst="rect">
            <a:avLst/>
          </a:prstGeom>
        </p:spPr>
        <p:txBody>
          <a:bodyPr wrap="square" lIns="0" tIns="0" rIns="0" bIns="0" rtlCol="0" anchor="t">
            <a:spAutoFit/>
          </a:bodyPr>
          <a:lstStyle/>
          <a:p>
            <a:pPr algn="l">
              <a:lnSpc>
                <a:spcPts val="6741"/>
              </a:lnSpc>
            </a:pPr>
            <a:r>
              <a:rPr lang="en-US" sz="6600" spc="-294" dirty="0">
                <a:solidFill>
                  <a:srgbClr val="7ED957"/>
                </a:solidFill>
                <a:latin typeface="Helvetica World"/>
                <a:ea typeface="Helvetica World"/>
                <a:cs typeface="Helvetica World"/>
                <a:sym typeface="Helvetica World"/>
              </a:rPr>
              <a:t>INSIGHTS</a:t>
            </a:r>
            <a:endParaRPr lang="en-US" sz="8426" spc="-294" dirty="0">
              <a:solidFill>
                <a:srgbClr val="7ED957"/>
              </a:solidFill>
              <a:latin typeface="Helvetica World"/>
              <a:ea typeface="Helvetica World"/>
              <a:cs typeface="Helvetica World"/>
              <a:sym typeface="Helvetica World"/>
            </a:endParaRPr>
          </a:p>
        </p:txBody>
      </p:sp>
      <p:graphicFrame>
        <p:nvGraphicFramePr>
          <p:cNvPr id="4" name="Diagram 3">
            <a:extLst>
              <a:ext uri="{FF2B5EF4-FFF2-40B4-BE49-F238E27FC236}">
                <a16:creationId xmlns:a16="http://schemas.microsoft.com/office/drawing/2014/main" id="{A6DF49F9-C95C-820B-FB46-CD7ABDFAC483}"/>
              </a:ext>
            </a:extLst>
          </p:cNvPr>
          <p:cNvGraphicFramePr/>
          <p:nvPr>
            <p:extLst>
              <p:ext uri="{D42A27DB-BD31-4B8C-83A1-F6EECF244321}">
                <p14:modId xmlns:p14="http://schemas.microsoft.com/office/powerpoint/2010/main" val="3155447472"/>
              </p:ext>
            </p:extLst>
          </p:nvPr>
        </p:nvGraphicFramePr>
        <p:xfrm>
          <a:off x="1371600" y="1009697"/>
          <a:ext cx="16459200" cy="89344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2" name="Picture 21">
            <a:extLst>
              <a:ext uri="{FF2B5EF4-FFF2-40B4-BE49-F238E27FC236}">
                <a16:creationId xmlns:a16="http://schemas.microsoft.com/office/drawing/2014/main" id="{295223F2-2BCA-4229-D109-08CEB8633CFC}"/>
              </a:ext>
            </a:extLst>
          </p:cNvPr>
          <p:cNvPicPr>
            <a:picLocks noChangeAspect="1"/>
          </p:cNvPicPr>
          <p:nvPr/>
        </p:nvPicPr>
        <p:blipFill>
          <a:blip r:embed="rId7"/>
          <a:stretch>
            <a:fillRect/>
          </a:stretch>
        </p:blipFill>
        <p:spPr>
          <a:xfrm>
            <a:off x="9982200" y="-150729"/>
            <a:ext cx="1905000" cy="1160426"/>
          </a:xfrm>
          <a:prstGeom prst="rect">
            <a:avLst/>
          </a:prstGeom>
        </p:spPr>
      </p:pic>
    </p:spTree>
    <p:extLst>
      <p:ext uri="{BB962C8B-B14F-4D97-AF65-F5344CB8AC3E}">
        <p14:creationId xmlns:p14="http://schemas.microsoft.com/office/powerpoint/2010/main" val="4751730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7051A">
                <a:alpha val="100000"/>
              </a:srgbClr>
            </a:gs>
            <a:gs pos="100000">
              <a:srgbClr val="191745">
                <a:alpha val="100000"/>
              </a:srgbClr>
            </a:gs>
          </a:gsLst>
          <a:lin ang="5400000"/>
        </a:gradFill>
        <a:effectLst/>
      </p:bgPr>
    </p:bg>
    <p:spTree>
      <p:nvGrpSpPr>
        <p:cNvPr id="1" name="">
          <a:extLst>
            <a:ext uri="{FF2B5EF4-FFF2-40B4-BE49-F238E27FC236}">
              <a16:creationId xmlns:a16="http://schemas.microsoft.com/office/drawing/2014/main" id="{5C4F6755-7DAD-A38A-DC47-F9CB26C7F4EE}"/>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DF923B6A-6401-A790-FECC-ED2C51901AAC}"/>
              </a:ext>
            </a:extLst>
          </p:cNvPr>
          <p:cNvSpPr txBox="1"/>
          <p:nvPr/>
        </p:nvSpPr>
        <p:spPr>
          <a:xfrm>
            <a:off x="7543800" y="1104900"/>
            <a:ext cx="10439400" cy="8839200"/>
          </a:xfrm>
          <a:prstGeom prst="rect">
            <a:avLst/>
          </a:prstGeom>
        </p:spPr>
        <p:txBody>
          <a:bodyPr wrap="square" lIns="0" tIns="0" rIns="0" bIns="0" rtlCol="0" anchor="t">
            <a:spAutoFit/>
          </a:bodyPr>
          <a:lstStyle/>
          <a:p>
            <a:pPr marL="514350" indent="-514350" algn="just">
              <a:lnSpc>
                <a:spcPts val="4050"/>
              </a:lnSpc>
              <a:spcBef>
                <a:spcPct val="0"/>
              </a:spcBef>
              <a:buFont typeface="+mj-lt"/>
              <a:buAutoNum type="arabicPeriod"/>
            </a:pPr>
            <a:r>
              <a:rPr lang="en-US" sz="2893" dirty="0">
                <a:solidFill>
                  <a:schemeClr val="bg1"/>
                </a:solidFill>
                <a:latin typeface="Poppins"/>
                <a:ea typeface="Poppins"/>
                <a:cs typeface="Poppins"/>
                <a:sym typeface="Poppins"/>
              </a:rPr>
              <a:t>Investigate deaths, long stays, and 3 a.m. encounter spikes in ambulatory care. Improve triage systems and strengthen follow-up care.</a:t>
            </a:r>
          </a:p>
          <a:p>
            <a:pPr marL="514350" indent="-514350" algn="just">
              <a:lnSpc>
                <a:spcPts val="4050"/>
              </a:lnSpc>
              <a:spcBef>
                <a:spcPct val="0"/>
              </a:spcBef>
              <a:buFont typeface="+mj-lt"/>
              <a:buAutoNum type="arabicPeriod"/>
            </a:pPr>
            <a:endParaRPr lang="en-US" sz="2893" dirty="0">
              <a:solidFill>
                <a:schemeClr val="bg1"/>
              </a:solidFill>
              <a:latin typeface="Poppins"/>
              <a:ea typeface="Poppins"/>
              <a:cs typeface="Poppins"/>
              <a:sym typeface="Poppins"/>
            </a:endParaRPr>
          </a:p>
          <a:p>
            <a:pPr marL="514350" indent="-514350" algn="just">
              <a:lnSpc>
                <a:spcPts val="4050"/>
              </a:lnSpc>
              <a:spcBef>
                <a:spcPct val="0"/>
              </a:spcBef>
              <a:buFont typeface="+mj-lt"/>
              <a:buAutoNum type="arabicPeriod"/>
            </a:pPr>
            <a:r>
              <a:rPr lang="en-US" sz="2893" dirty="0">
                <a:solidFill>
                  <a:schemeClr val="bg1"/>
                </a:solidFill>
                <a:latin typeface="Poppins"/>
                <a:ea typeface="Poppins"/>
                <a:cs typeface="Poppins"/>
                <a:sym typeface="Poppins"/>
              </a:rPr>
              <a:t>Focus on inpatient, urgent, and emergency encounters. Expand preventive care and better coordinate patient management to cut costs.</a:t>
            </a:r>
          </a:p>
          <a:p>
            <a:pPr marL="514350" indent="-514350" algn="just">
              <a:lnSpc>
                <a:spcPts val="4050"/>
              </a:lnSpc>
              <a:spcBef>
                <a:spcPct val="0"/>
              </a:spcBef>
              <a:buFont typeface="+mj-lt"/>
              <a:buAutoNum type="arabicPeriod"/>
            </a:pPr>
            <a:endParaRPr lang="en-US" sz="2893" dirty="0">
              <a:solidFill>
                <a:schemeClr val="bg1"/>
              </a:solidFill>
              <a:latin typeface="Poppins"/>
              <a:ea typeface="Poppins"/>
              <a:cs typeface="Poppins"/>
              <a:sym typeface="Poppins"/>
            </a:endParaRPr>
          </a:p>
          <a:p>
            <a:pPr marL="514350" indent="-514350" algn="just">
              <a:lnSpc>
                <a:spcPts val="4050"/>
              </a:lnSpc>
              <a:spcBef>
                <a:spcPct val="0"/>
              </a:spcBef>
              <a:buFont typeface="+mj-lt"/>
              <a:buAutoNum type="arabicPeriod"/>
            </a:pPr>
            <a:r>
              <a:rPr lang="en-US" sz="2893" dirty="0">
                <a:solidFill>
                  <a:schemeClr val="bg1"/>
                </a:solidFill>
                <a:latin typeface="Poppins"/>
                <a:ea typeface="Poppins"/>
                <a:cs typeface="Poppins"/>
                <a:sym typeface="Poppins"/>
              </a:rPr>
              <a:t>With only 36% insured, launch stronger enrollment drives, offer financial counseling, and renegotiate payer terms to close the gap.</a:t>
            </a:r>
          </a:p>
          <a:p>
            <a:pPr marL="514350" indent="-514350" algn="just">
              <a:lnSpc>
                <a:spcPts val="4050"/>
              </a:lnSpc>
              <a:spcBef>
                <a:spcPct val="0"/>
              </a:spcBef>
              <a:buFont typeface="+mj-lt"/>
              <a:buAutoNum type="arabicPeriod"/>
            </a:pPr>
            <a:endParaRPr lang="en-US" sz="2893" dirty="0">
              <a:solidFill>
                <a:schemeClr val="bg1"/>
              </a:solidFill>
              <a:latin typeface="Poppins"/>
              <a:ea typeface="Poppins"/>
              <a:cs typeface="Poppins"/>
              <a:sym typeface="Poppins"/>
            </a:endParaRPr>
          </a:p>
          <a:p>
            <a:pPr marL="514350" indent="-514350" algn="just">
              <a:lnSpc>
                <a:spcPts val="4050"/>
              </a:lnSpc>
              <a:spcBef>
                <a:spcPct val="0"/>
              </a:spcBef>
              <a:buFont typeface="+mj-lt"/>
              <a:buAutoNum type="arabicPeriod"/>
            </a:pPr>
            <a:r>
              <a:rPr lang="en-US" sz="2893" dirty="0">
                <a:solidFill>
                  <a:schemeClr val="bg1"/>
                </a:solidFill>
                <a:latin typeface="Poppins"/>
                <a:ea typeface="Poppins"/>
                <a:cs typeface="Poppins"/>
                <a:sym typeface="Poppins"/>
              </a:rPr>
              <a:t> Equity &amp; Affordability Concerns Certain demographic groups face higher out-of-pocket (OOP) costs. Review billing and coverage structures to ensure fairness and affordability across all populations. Prioritize income- or needs-based relief programs.</a:t>
            </a:r>
          </a:p>
        </p:txBody>
      </p:sp>
      <p:sp>
        <p:nvSpPr>
          <p:cNvPr id="7" name="TextBox 7">
            <a:extLst>
              <a:ext uri="{FF2B5EF4-FFF2-40B4-BE49-F238E27FC236}">
                <a16:creationId xmlns:a16="http://schemas.microsoft.com/office/drawing/2014/main" id="{D639D3A8-B99B-5A19-3945-A8FBCBC70823}"/>
              </a:ext>
            </a:extLst>
          </p:cNvPr>
          <p:cNvSpPr txBox="1"/>
          <p:nvPr/>
        </p:nvSpPr>
        <p:spPr>
          <a:xfrm>
            <a:off x="9753600" y="342900"/>
            <a:ext cx="6911203" cy="645241"/>
          </a:xfrm>
          <a:prstGeom prst="rect">
            <a:avLst/>
          </a:prstGeom>
        </p:spPr>
        <p:txBody>
          <a:bodyPr wrap="square" lIns="0" tIns="0" rIns="0" bIns="0" rtlCol="0" anchor="t">
            <a:spAutoFit/>
          </a:bodyPr>
          <a:lstStyle/>
          <a:p>
            <a:pPr algn="l">
              <a:lnSpc>
                <a:spcPts val="4901"/>
              </a:lnSpc>
            </a:pPr>
            <a:r>
              <a:rPr lang="en-US" sz="5400" spc="-214" dirty="0">
                <a:solidFill>
                  <a:srgbClr val="7ED957"/>
                </a:solidFill>
                <a:latin typeface="Helvetica World"/>
                <a:ea typeface="Helvetica World"/>
                <a:cs typeface="Helvetica World"/>
                <a:sym typeface="Helvetica World"/>
              </a:rPr>
              <a:t>RECOMMENDATIONS</a:t>
            </a:r>
          </a:p>
        </p:txBody>
      </p:sp>
      <p:pic>
        <p:nvPicPr>
          <p:cNvPr id="8" name="Picture 7">
            <a:extLst>
              <a:ext uri="{FF2B5EF4-FFF2-40B4-BE49-F238E27FC236}">
                <a16:creationId xmlns:a16="http://schemas.microsoft.com/office/drawing/2014/main" id="{3D8A34B2-B6AD-D2D0-AC68-24BC281096F3}"/>
              </a:ext>
            </a:extLst>
          </p:cNvPr>
          <p:cNvPicPr>
            <a:picLocks noChangeAspect="1"/>
          </p:cNvPicPr>
          <p:nvPr/>
        </p:nvPicPr>
        <p:blipFill>
          <a:blip r:embed="rId2"/>
          <a:stretch>
            <a:fillRect/>
          </a:stretch>
        </p:blipFill>
        <p:spPr>
          <a:xfrm>
            <a:off x="0" y="18288"/>
            <a:ext cx="7162800" cy="10268712"/>
          </a:xfrm>
          <a:prstGeom prst="rect">
            <a:avLst/>
          </a:prstGeom>
        </p:spPr>
      </p:pic>
    </p:spTree>
    <p:extLst>
      <p:ext uri="{BB962C8B-B14F-4D97-AF65-F5344CB8AC3E}">
        <p14:creationId xmlns:p14="http://schemas.microsoft.com/office/powerpoint/2010/main" val="37324068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7051A">
                <a:alpha val="100000"/>
              </a:srgbClr>
            </a:gs>
            <a:gs pos="100000">
              <a:srgbClr val="191745">
                <a:alpha val="100000"/>
              </a:srgbClr>
            </a:gs>
          </a:gsLst>
          <a:lin ang="5400000"/>
        </a:gradFill>
        <a:effectLst/>
      </p:bgPr>
    </p:bg>
    <p:spTree>
      <p:nvGrpSpPr>
        <p:cNvPr id="1" name="">
          <a:extLst>
            <a:ext uri="{FF2B5EF4-FFF2-40B4-BE49-F238E27FC236}">
              <a16:creationId xmlns:a16="http://schemas.microsoft.com/office/drawing/2014/main" id="{0D1F582D-1F65-A691-C13C-1D48FBBD4CFE}"/>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1AD3B3B6-CA12-EBD3-B65C-86A757A74460}"/>
              </a:ext>
            </a:extLst>
          </p:cNvPr>
          <p:cNvSpPr txBox="1"/>
          <p:nvPr/>
        </p:nvSpPr>
        <p:spPr>
          <a:xfrm>
            <a:off x="252705" y="1458686"/>
            <a:ext cx="10186695" cy="5230278"/>
          </a:xfrm>
          <a:prstGeom prst="rect">
            <a:avLst/>
          </a:prstGeom>
        </p:spPr>
        <p:txBody>
          <a:bodyPr wrap="square" lIns="0" tIns="0" rIns="0" bIns="0" rtlCol="0" anchor="t">
            <a:spAutoFit/>
          </a:bodyPr>
          <a:lstStyle/>
          <a:p>
            <a:pPr algn="just">
              <a:lnSpc>
                <a:spcPts val="4050"/>
              </a:lnSpc>
              <a:spcBef>
                <a:spcPct val="0"/>
              </a:spcBef>
            </a:pPr>
            <a:r>
              <a:rPr lang="en-US" sz="2893" dirty="0">
                <a:solidFill>
                  <a:srgbClr val="FFFFFF"/>
                </a:solidFill>
                <a:latin typeface="Poppins"/>
                <a:ea typeface="Poppins"/>
                <a:cs typeface="Poppins"/>
                <a:sym typeface="Poppins"/>
              </a:rPr>
              <a:t>5. Wellness and inpatient care have better coverage than emergency or urgent care. Advocate with payers for fair coverage across all classes.</a:t>
            </a:r>
          </a:p>
          <a:p>
            <a:pPr algn="just">
              <a:lnSpc>
                <a:spcPts val="4050"/>
              </a:lnSpc>
              <a:spcBef>
                <a:spcPct val="0"/>
              </a:spcBef>
            </a:pPr>
            <a:endParaRPr lang="en-US" sz="2893" dirty="0">
              <a:solidFill>
                <a:srgbClr val="FFFFFF"/>
              </a:solidFill>
              <a:latin typeface="Poppins"/>
              <a:ea typeface="Poppins"/>
              <a:cs typeface="Poppins"/>
              <a:sym typeface="Poppins"/>
            </a:endParaRPr>
          </a:p>
          <a:p>
            <a:pPr algn="just">
              <a:lnSpc>
                <a:spcPts val="4050"/>
              </a:lnSpc>
              <a:spcBef>
                <a:spcPct val="0"/>
              </a:spcBef>
            </a:pPr>
            <a:r>
              <a:rPr lang="en-US" sz="2893" dirty="0">
                <a:solidFill>
                  <a:srgbClr val="FFFFFF"/>
                </a:solidFill>
                <a:latin typeface="Poppins"/>
                <a:ea typeface="Poppins"/>
                <a:cs typeface="Poppins"/>
                <a:sym typeface="Poppins"/>
              </a:rPr>
              <a:t>6. Use the Affordable Care Act (ACA) and the Mental Health Parity and Addiction Equity Act (MHPAEA) to challenge under-coverage, especially for substance use disorder (SUD) and mental health (MH) services.</a:t>
            </a:r>
          </a:p>
          <a:p>
            <a:pPr algn="just">
              <a:lnSpc>
                <a:spcPts val="4050"/>
              </a:lnSpc>
              <a:spcBef>
                <a:spcPct val="0"/>
              </a:spcBef>
            </a:pPr>
            <a:endParaRPr lang="en-US" sz="2893" b="1" i="1" dirty="0">
              <a:solidFill>
                <a:srgbClr val="FFFFFF"/>
              </a:solidFill>
              <a:latin typeface="Poppins"/>
              <a:ea typeface="Poppins"/>
              <a:cs typeface="Poppins"/>
              <a:sym typeface="Poppins"/>
            </a:endParaRPr>
          </a:p>
          <a:p>
            <a:pPr algn="just">
              <a:lnSpc>
                <a:spcPts val="4050"/>
              </a:lnSpc>
              <a:spcBef>
                <a:spcPct val="0"/>
              </a:spcBef>
            </a:pPr>
            <a:endParaRPr lang="en-US" sz="2893" b="1" i="1" dirty="0">
              <a:solidFill>
                <a:srgbClr val="FFFFFF"/>
              </a:solidFill>
              <a:latin typeface="Poppins"/>
              <a:ea typeface="Poppins"/>
              <a:cs typeface="Poppins"/>
              <a:sym typeface="Poppins"/>
            </a:endParaRPr>
          </a:p>
        </p:txBody>
      </p:sp>
      <p:sp>
        <p:nvSpPr>
          <p:cNvPr id="7" name="TextBox 7">
            <a:extLst>
              <a:ext uri="{FF2B5EF4-FFF2-40B4-BE49-F238E27FC236}">
                <a16:creationId xmlns:a16="http://schemas.microsoft.com/office/drawing/2014/main" id="{3B5D3678-D095-7331-1AC8-7D65048D08B5}"/>
              </a:ext>
            </a:extLst>
          </p:cNvPr>
          <p:cNvSpPr txBox="1"/>
          <p:nvPr/>
        </p:nvSpPr>
        <p:spPr>
          <a:xfrm>
            <a:off x="1347713" y="347477"/>
            <a:ext cx="7811527" cy="664606"/>
          </a:xfrm>
          <a:prstGeom prst="rect">
            <a:avLst/>
          </a:prstGeom>
        </p:spPr>
        <p:txBody>
          <a:bodyPr lIns="0" tIns="0" rIns="0" bIns="0" rtlCol="0" anchor="t">
            <a:spAutoFit/>
          </a:bodyPr>
          <a:lstStyle/>
          <a:p>
            <a:pPr algn="l">
              <a:lnSpc>
                <a:spcPts val="4901"/>
              </a:lnSpc>
            </a:pPr>
            <a:r>
              <a:rPr lang="en-US" sz="5400" spc="-214" dirty="0">
                <a:solidFill>
                  <a:srgbClr val="7ED957"/>
                </a:solidFill>
                <a:latin typeface="Helvetica World"/>
                <a:ea typeface="Helvetica World"/>
                <a:cs typeface="Helvetica World"/>
                <a:sym typeface="Helvetica World"/>
              </a:rPr>
              <a:t>RECOMMENDATIONS</a:t>
            </a:r>
            <a:endParaRPr lang="en-US" sz="6126" spc="-214" dirty="0">
              <a:solidFill>
                <a:srgbClr val="7ED957"/>
              </a:solidFill>
              <a:latin typeface="Helvetica World"/>
              <a:ea typeface="Helvetica World"/>
              <a:cs typeface="Helvetica World"/>
              <a:sym typeface="Helvetica World"/>
            </a:endParaRPr>
          </a:p>
        </p:txBody>
      </p:sp>
      <p:sp>
        <p:nvSpPr>
          <p:cNvPr id="8" name="TextBox 7">
            <a:extLst>
              <a:ext uri="{FF2B5EF4-FFF2-40B4-BE49-F238E27FC236}">
                <a16:creationId xmlns:a16="http://schemas.microsoft.com/office/drawing/2014/main" id="{42606FFC-77EA-DC63-3C01-8E3C29C874AA}"/>
              </a:ext>
            </a:extLst>
          </p:cNvPr>
          <p:cNvSpPr txBox="1"/>
          <p:nvPr/>
        </p:nvSpPr>
        <p:spPr>
          <a:xfrm>
            <a:off x="124909" y="6156258"/>
            <a:ext cx="2438400" cy="814518"/>
          </a:xfrm>
          <a:prstGeom prst="rect">
            <a:avLst/>
          </a:prstGeom>
          <a:ln w="76200">
            <a:solidFill>
              <a:srgbClr val="7ED957"/>
            </a:solidFill>
            <a:tailEnd type="triangle"/>
          </a:ln>
        </p:spPr>
        <p:style>
          <a:lnRef idx="1">
            <a:schemeClr val="accent1"/>
          </a:lnRef>
          <a:fillRef idx="0">
            <a:schemeClr val="accent1"/>
          </a:fillRef>
          <a:effectRef idx="0">
            <a:schemeClr val="accent1"/>
          </a:effectRef>
          <a:fontRef idx="minor">
            <a:schemeClr val="tx1"/>
          </a:fontRef>
        </p:style>
        <p:txBody>
          <a:bodyPr wrap="square" rtlCol="0">
            <a:spAutoFit/>
          </a:bodyPr>
          <a:lstStyle/>
          <a:p>
            <a:r>
              <a:rPr kumimoji="0" lang="en-US" sz="2893" b="1" i="1" u="none" strike="noStrike" kern="1200" cap="none" spc="0" normalizeH="0" baseline="0" noProof="0" dirty="0">
                <a:ln>
                  <a:noFill/>
                </a:ln>
                <a:solidFill>
                  <a:srgbClr val="FFFFFF"/>
                </a:solidFill>
                <a:effectLst/>
                <a:uLnTx/>
                <a:uFillTx/>
                <a:latin typeface="Poppins"/>
                <a:ea typeface="Poppins"/>
                <a:cs typeface="Poppins"/>
                <a:sym typeface="Poppins"/>
              </a:rPr>
              <a:t>Next Steps :</a:t>
            </a:r>
          </a:p>
          <a:p>
            <a:endParaRPr lang="en-US" dirty="0"/>
          </a:p>
        </p:txBody>
      </p:sp>
      <p:sp>
        <p:nvSpPr>
          <p:cNvPr id="15" name="Freeform 2">
            <a:extLst>
              <a:ext uri="{FF2B5EF4-FFF2-40B4-BE49-F238E27FC236}">
                <a16:creationId xmlns:a16="http://schemas.microsoft.com/office/drawing/2014/main" id="{610A917F-4D14-E8F3-3001-7E9313D1F551}"/>
              </a:ext>
            </a:extLst>
          </p:cNvPr>
          <p:cNvSpPr/>
          <p:nvPr/>
        </p:nvSpPr>
        <p:spPr>
          <a:xfrm>
            <a:off x="255253" y="7236439"/>
            <a:ext cx="1945123" cy="558543"/>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7" name="TextBox 16">
            <a:extLst>
              <a:ext uri="{FF2B5EF4-FFF2-40B4-BE49-F238E27FC236}">
                <a16:creationId xmlns:a16="http://schemas.microsoft.com/office/drawing/2014/main" id="{03E8DA66-C2E6-7C0E-57EF-05B8573B876B}"/>
              </a:ext>
            </a:extLst>
          </p:cNvPr>
          <p:cNvSpPr txBox="1"/>
          <p:nvPr/>
        </p:nvSpPr>
        <p:spPr>
          <a:xfrm>
            <a:off x="2958192" y="6010927"/>
            <a:ext cx="7995216" cy="4271041"/>
          </a:xfrm>
          <a:prstGeom prst="rect">
            <a:avLst/>
          </a:prstGeom>
          <a:noFill/>
        </p:spPr>
        <p:txBody>
          <a:bodyPr wrap="square" rtlCol="0">
            <a:spAutoFit/>
          </a:bodyPr>
          <a:lstStyle/>
          <a:p>
            <a:pPr marL="0" marR="0" lvl="0" indent="0" algn="just" defTabSz="914400" rtl="0" eaLnBrk="1" fontAlgn="auto" latinLnBrk="0" hangingPunct="1">
              <a:lnSpc>
                <a:spcPts val="4050"/>
              </a:lnSpc>
              <a:spcBef>
                <a:spcPct val="0"/>
              </a:spcBef>
              <a:spcAft>
                <a:spcPts val="0"/>
              </a:spcAft>
              <a:buClrTx/>
              <a:buSzTx/>
              <a:buFontTx/>
              <a:buNone/>
              <a:tabLst/>
              <a:defRPr/>
            </a:pPr>
            <a:r>
              <a:rPr kumimoji="0" lang="en-US" sz="2800" b="1" i="1" u="none" strike="noStrike" kern="1200" cap="none" spc="0" normalizeH="0" baseline="0" noProof="0" dirty="0">
                <a:ln>
                  <a:noFill/>
                </a:ln>
                <a:solidFill>
                  <a:srgbClr val="FFFFFF"/>
                </a:solidFill>
                <a:effectLst/>
                <a:uLnTx/>
                <a:uFillTx/>
                <a:latin typeface="Poppins"/>
                <a:ea typeface="Poppins"/>
                <a:cs typeface="Poppins"/>
                <a:sym typeface="Poppins"/>
              </a:rPr>
              <a:t>Short term : audit care quality, start digital coverage report cards.</a:t>
            </a:r>
          </a:p>
          <a:p>
            <a:pPr marL="0" marR="0" lvl="0" indent="0" algn="just" defTabSz="914400" rtl="0" eaLnBrk="1" fontAlgn="auto" latinLnBrk="0" hangingPunct="1">
              <a:lnSpc>
                <a:spcPts val="4050"/>
              </a:lnSpc>
              <a:spcBef>
                <a:spcPct val="0"/>
              </a:spcBef>
              <a:spcAft>
                <a:spcPts val="0"/>
              </a:spcAft>
              <a:buClrTx/>
              <a:buSzTx/>
              <a:buFontTx/>
              <a:buNone/>
              <a:tabLst/>
              <a:defRPr/>
            </a:pPr>
            <a:endParaRPr kumimoji="0" lang="en-US" sz="2800" b="1" i="1" u="none" strike="noStrike" kern="1200" cap="none" spc="0" normalizeH="0" baseline="0" noProof="0" dirty="0">
              <a:ln>
                <a:noFill/>
              </a:ln>
              <a:solidFill>
                <a:srgbClr val="FFFFFF"/>
              </a:solidFill>
              <a:effectLst/>
              <a:uLnTx/>
              <a:uFillTx/>
              <a:latin typeface="Poppins"/>
              <a:ea typeface="Poppins"/>
              <a:cs typeface="Poppins"/>
              <a:sym typeface="Poppins"/>
            </a:endParaRPr>
          </a:p>
          <a:p>
            <a:pPr marL="0" marR="0" lvl="0" indent="0" algn="just" defTabSz="914400" rtl="0" eaLnBrk="1" fontAlgn="auto" latinLnBrk="0" hangingPunct="1">
              <a:lnSpc>
                <a:spcPts val="4050"/>
              </a:lnSpc>
              <a:spcBef>
                <a:spcPct val="0"/>
              </a:spcBef>
              <a:spcAft>
                <a:spcPts val="0"/>
              </a:spcAft>
              <a:buClrTx/>
              <a:buSzTx/>
              <a:buFontTx/>
              <a:buNone/>
              <a:tabLst/>
              <a:defRPr/>
            </a:pPr>
            <a:r>
              <a:rPr kumimoji="0" lang="en-US" sz="2800" b="1" i="1" u="none" strike="noStrike" kern="1200" cap="none" spc="0" normalizeH="0" baseline="0" noProof="0" dirty="0">
                <a:ln>
                  <a:noFill/>
                </a:ln>
                <a:solidFill>
                  <a:srgbClr val="FFFFFF"/>
                </a:solidFill>
                <a:effectLst/>
                <a:uLnTx/>
                <a:uFillTx/>
                <a:latin typeface="Poppins"/>
                <a:ea typeface="Poppins"/>
                <a:cs typeface="Poppins"/>
                <a:sym typeface="Poppins"/>
              </a:rPr>
              <a:t>Mid term : expand insurance enrollment &amp; wellness programs.</a:t>
            </a:r>
          </a:p>
          <a:p>
            <a:pPr marL="0" marR="0" lvl="0" indent="0" algn="just" defTabSz="914400" rtl="0" eaLnBrk="1" fontAlgn="auto" latinLnBrk="0" hangingPunct="1">
              <a:lnSpc>
                <a:spcPts val="4050"/>
              </a:lnSpc>
              <a:spcBef>
                <a:spcPct val="0"/>
              </a:spcBef>
              <a:spcAft>
                <a:spcPts val="0"/>
              </a:spcAft>
              <a:buClrTx/>
              <a:buSzTx/>
              <a:buFontTx/>
              <a:buNone/>
              <a:tabLst/>
              <a:defRPr/>
            </a:pPr>
            <a:endParaRPr kumimoji="0" lang="en-US" sz="2800" b="1" i="1" u="none" strike="noStrike" kern="1200" cap="none" spc="0" normalizeH="0" baseline="0" noProof="0" dirty="0">
              <a:ln>
                <a:noFill/>
              </a:ln>
              <a:solidFill>
                <a:srgbClr val="FFFFFF"/>
              </a:solidFill>
              <a:effectLst/>
              <a:uLnTx/>
              <a:uFillTx/>
              <a:latin typeface="Poppins"/>
              <a:ea typeface="Poppins"/>
              <a:cs typeface="Poppins"/>
              <a:sym typeface="Poppins"/>
            </a:endParaRPr>
          </a:p>
          <a:p>
            <a:pPr marL="0" marR="0" lvl="0" indent="0" algn="just" defTabSz="914400" rtl="0" eaLnBrk="1" fontAlgn="auto" latinLnBrk="0" hangingPunct="1">
              <a:lnSpc>
                <a:spcPts val="4050"/>
              </a:lnSpc>
              <a:spcBef>
                <a:spcPct val="0"/>
              </a:spcBef>
              <a:spcAft>
                <a:spcPts val="0"/>
              </a:spcAft>
              <a:buClrTx/>
              <a:buSzTx/>
              <a:buFontTx/>
              <a:buNone/>
              <a:tabLst/>
              <a:defRPr/>
            </a:pPr>
            <a:r>
              <a:rPr kumimoji="0" lang="en-US" sz="2800" b="1" i="1" u="none" strike="noStrike" kern="1200" cap="none" spc="0" normalizeH="0" baseline="0" noProof="0" dirty="0">
                <a:ln>
                  <a:noFill/>
                </a:ln>
                <a:solidFill>
                  <a:srgbClr val="FFFFFF"/>
                </a:solidFill>
                <a:effectLst/>
                <a:uLnTx/>
                <a:uFillTx/>
                <a:latin typeface="Poppins"/>
                <a:ea typeface="Poppins"/>
                <a:cs typeface="Poppins"/>
                <a:sym typeface="Poppins"/>
              </a:rPr>
              <a:t>Long term : equity-driven financial model + integrated SUD/MH services.</a:t>
            </a:r>
          </a:p>
        </p:txBody>
      </p:sp>
      <p:pic>
        <p:nvPicPr>
          <p:cNvPr id="18" name="Picture 17">
            <a:extLst>
              <a:ext uri="{FF2B5EF4-FFF2-40B4-BE49-F238E27FC236}">
                <a16:creationId xmlns:a16="http://schemas.microsoft.com/office/drawing/2014/main" id="{277EFF67-5F9E-AB9C-D6E4-D1FA1A5AAF67}"/>
              </a:ext>
            </a:extLst>
          </p:cNvPr>
          <p:cNvPicPr>
            <a:picLocks noChangeAspect="1"/>
          </p:cNvPicPr>
          <p:nvPr/>
        </p:nvPicPr>
        <p:blipFill>
          <a:blip r:embed="rId4"/>
          <a:stretch>
            <a:fillRect/>
          </a:stretch>
        </p:blipFill>
        <p:spPr>
          <a:xfrm>
            <a:off x="11711225" y="0"/>
            <a:ext cx="6576774" cy="10287000"/>
          </a:xfrm>
          <a:prstGeom prst="rect">
            <a:avLst/>
          </a:prstGeom>
        </p:spPr>
      </p:pic>
    </p:spTree>
    <p:extLst>
      <p:ext uri="{BB962C8B-B14F-4D97-AF65-F5344CB8AC3E}">
        <p14:creationId xmlns:p14="http://schemas.microsoft.com/office/powerpoint/2010/main" val="5525024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50701EC-EFD7-A67F-CCF4-4FEA814415E9}"/>
            </a:ext>
          </a:extLst>
        </p:cNvPr>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3428"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120" y="3880491"/>
            <a:ext cx="5212080" cy="27432"/>
          </a:xfrm>
          <a:custGeom>
            <a:avLst/>
            <a:gdLst>
              <a:gd name="connsiteX0" fmla="*/ 0 w 5212080"/>
              <a:gd name="connsiteY0" fmla="*/ 0 h 27432"/>
              <a:gd name="connsiteX1" fmla="*/ 599389 w 5212080"/>
              <a:gd name="connsiteY1" fmla="*/ 0 h 27432"/>
              <a:gd name="connsiteX2" fmla="*/ 1198778 w 5212080"/>
              <a:gd name="connsiteY2" fmla="*/ 0 h 27432"/>
              <a:gd name="connsiteX3" fmla="*/ 1954530 w 5212080"/>
              <a:gd name="connsiteY3" fmla="*/ 0 h 27432"/>
              <a:gd name="connsiteX4" fmla="*/ 2501798 w 5212080"/>
              <a:gd name="connsiteY4" fmla="*/ 0 h 27432"/>
              <a:gd name="connsiteX5" fmla="*/ 3049067 w 5212080"/>
              <a:gd name="connsiteY5" fmla="*/ 0 h 27432"/>
              <a:gd name="connsiteX6" fmla="*/ 3700577 w 5212080"/>
              <a:gd name="connsiteY6" fmla="*/ 0 h 27432"/>
              <a:gd name="connsiteX7" fmla="*/ 4247845 w 5212080"/>
              <a:gd name="connsiteY7" fmla="*/ 0 h 27432"/>
              <a:gd name="connsiteX8" fmla="*/ 5212080 w 5212080"/>
              <a:gd name="connsiteY8" fmla="*/ 0 h 27432"/>
              <a:gd name="connsiteX9" fmla="*/ 5212080 w 5212080"/>
              <a:gd name="connsiteY9" fmla="*/ 27432 h 27432"/>
              <a:gd name="connsiteX10" fmla="*/ 4664812 w 5212080"/>
              <a:gd name="connsiteY10" fmla="*/ 27432 h 27432"/>
              <a:gd name="connsiteX11" fmla="*/ 4117543 w 5212080"/>
              <a:gd name="connsiteY11" fmla="*/ 27432 h 27432"/>
              <a:gd name="connsiteX12" fmla="*/ 3466033 w 5212080"/>
              <a:gd name="connsiteY12" fmla="*/ 27432 h 27432"/>
              <a:gd name="connsiteX13" fmla="*/ 2918765 w 5212080"/>
              <a:gd name="connsiteY13" fmla="*/ 27432 h 27432"/>
              <a:gd name="connsiteX14" fmla="*/ 2423617 w 5212080"/>
              <a:gd name="connsiteY14" fmla="*/ 27432 h 27432"/>
              <a:gd name="connsiteX15" fmla="*/ 1772107 w 5212080"/>
              <a:gd name="connsiteY15" fmla="*/ 27432 h 27432"/>
              <a:gd name="connsiteX16" fmla="*/ 1120597 w 5212080"/>
              <a:gd name="connsiteY16" fmla="*/ 27432 h 27432"/>
              <a:gd name="connsiteX17" fmla="*/ 0 w 5212080"/>
              <a:gd name="connsiteY17" fmla="*/ 27432 h 27432"/>
              <a:gd name="connsiteX18" fmla="*/ 0 w 5212080"/>
              <a:gd name="connsiteY18"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12080" h="27432" fill="none" extrusionOk="0">
                <a:moveTo>
                  <a:pt x="0" y="0"/>
                </a:moveTo>
                <a:cubicBezTo>
                  <a:pt x="128838" y="-11329"/>
                  <a:pt x="306779" y="5198"/>
                  <a:pt x="599389" y="0"/>
                </a:cubicBezTo>
                <a:cubicBezTo>
                  <a:pt x="891999" y="-5198"/>
                  <a:pt x="916635" y="-24425"/>
                  <a:pt x="1198778" y="0"/>
                </a:cubicBezTo>
                <a:cubicBezTo>
                  <a:pt x="1480921" y="24425"/>
                  <a:pt x="1761605" y="-17440"/>
                  <a:pt x="1954530" y="0"/>
                </a:cubicBezTo>
                <a:cubicBezTo>
                  <a:pt x="2147455" y="17440"/>
                  <a:pt x="2239112" y="-16223"/>
                  <a:pt x="2501798" y="0"/>
                </a:cubicBezTo>
                <a:cubicBezTo>
                  <a:pt x="2764484" y="16223"/>
                  <a:pt x="2838074" y="12987"/>
                  <a:pt x="3049067" y="0"/>
                </a:cubicBezTo>
                <a:cubicBezTo>
                  <a:pt x="3260060" y="-12987"/>
                  <a:pt x="3470388" y="-15138"/>
                  <a:pt x="3700577" y="0"/>
                </a:cubicBezTo>
                <a:cubicBezTo>
                  <a:pt x="3930766" y="15138"/>
                  <a:pt x="4052672" y="-14938"/>
                  <a:pt x="4247845" y="0"/>
                </a:cubicBezTo>
                <a:cubicBezTo>
                  <a:pt x="4443018" y="14938"/>
                  <a:pt x="4730158" y="-1623"/>
                  <a:pt x="5212080" y="0"/>
                </a:cubicBezTo>
                <a:cubicBezTo>
                  <a:pt x="5212790" y="9050"/>
                  <a:pt x="5211442" y="21151"/>
                  <a:pt x="5212080" y="27432"/>
                </a:cubicBezTo>
                <a:cubicBezTo>
                  <a:pt x="4991075" y="27722"/>
                  <a:pt x="4932008" y="37429"/>
                  <a:pt x="4664812" y="27432"/>
                </a:cubicBezTo>
                <a:cubicBezTo>
                  <a:pt x="4397616" y="17435"/>
                  <a:pt x="4374940" y="47585"/>
                  <a:pt x="4117543" y="27432"/>
                </a:cubicBezTo>
                <a:cubicBezTo>
                  <a:pt x="3860146" y="7279"/>
                  <a:pt x="3773367" y="36569"/>
                  <a:pt x="3466033" y="27432"/>
                </a:cubicBezTo>
                <a:cubicBezTo>
                  <a:pt x="3158699" y="18296"/>
                  <a:pt x="3137854" y="54523"/>
                  <a:pt x="2918765" y="27432"/>
                </a:cubicBezTo>
                <a:cubicBezTo>
                  <a:pt x="2699676" y="341"/>
                  <a:pt x="2536311" y="13149"/>
                  <a:pt x="2423617" y="27432"/>
                </a:cubicBezTo>
                <a:cubicBezTo>
                  <a:pt x="2310923" y="41715"/>
                  <a:pt x="2021228" y="23141"/>
                  <a:pt x="1772107" y="27432"/>
                </a:cubicBezTo>
                <a:cubicBezTo>
                  <a:pt x="1522986" y="31724"/>
                  <a:pt x="1317107" y="20364"/>
                  <a:pt x="1120597" y="27432"/>
                </a:cubicBezTo>
                <a:cubicBezTo>
                  <a:pt x="924087" y="34501"/>
                  <a:pt x="454536" y="8495"/>
                  <a:pt x="0" y="27432"/>
                </a:cubicBezTo>
                <a:cubicBezTo>
                  <a:pt x="-1228" y="21145"/>
                  <a:pt x="-815" y="8816"/>
                  <a:pt x="0" y="0"/>
                </a:cubicBezTo>
                <a:close/>
              </a:path>
              <a:path w="5212080" h="27432" stroke="0" extrusionOk="0">
                <a:moveTo>
                  <a:pt x="0" y="0"/>
                </a:moveTo>
                <a:cubicBezTo>
                  <a:pt x="233695" y="-764"/>
                  <a:pt x="364103" y="24957"/>
                  <a:pt x="547268" y="0"/>
                </a:cubicBezTo>
                <a:cubicBezTo>
                  <a:pt x="730433" y="-24957"/>
                  <a:pt x="937737" y="-21107"/>
                  <a:pt x="1303020" y="0"/>
                </a:cubicBezTo>
                <a:cubicBezTo>
                  <a:pt x="1668303" y="21107"/>
                  <a:pt x="1620404" y="13071"/>
                  <a:pt x="1798168" y="0"/>
                </a:cubicBezTo>
                <a:cubicBezTo>
                  <a:pt x="1975932" y="-13071"/>
                  <a:pt x="2090998" y="4232"/>
                  <a:pt x="2293315" y="0"/>
                </a:cubicBezTo>
                <a:cubicBezTo>
                  <a:pt x="2495632" y="-4232"/>
                  <a:pt x="2738710" y="-17332"/>
                  <a:pt x="2944825" y="0"/>
                </a:cubicBezTo>
                <a:cubicBezTo>
                  <a:pt x="3150940" y="17332"/>
                  <a:pt x="3308101" y="26665"/>
                  <a:pt x="3544214" y="0"/>
                </a:cubicBezTo>
                <a:cubicBezTo>
                  <a:pt x="3780327" y="-26665"/>
                  <a:pt x="4028425" y="-24303"/>
                  <a:pt x="4247845" y="0"/>
                </a:cubicBezTo>
                <a:cubicBezTo>
                  <a:pt x="4467265" y="24303"/>
                  <a:pt x="4779418" y="33057"/>
                  <a:pt x="5212080" y="0"/>
                </a:cubicBezTo>
                <a:cubicBezTo>
                  <a:pt x="5212137" y="6776"/>
                  <a:pt x="5210915" y="20935"/>
                  <a:pt x="5212080" y="27432"/>
                </a:cubicBezTo>
                <a:cubicBezTo>
                  <a:pt x="4921467" y="60248"/>
                  <a:pt x="4631077" y="62273"/>
                  <a:pt x="4456328" y="27432"/>
                </a:cubicBezTo>
                <a:cubicBezTo>
                  <a:pt x="4281579" y="-7409"/>
                  <a:pt x="4048724" y="47667"/>
                  <a:pt x="3856939" y="27432"/>
                </a:cubicBezTo>
                <a:cubicBezTo>
                  <a:pt x="3665154" y="7197"/>
                  <a:pt x="3498754" y="15866"/>
                  <a:pt x="3257550" y="27432"/>
                </a:cubicBezTo>
                <a:cubicBezTo>
                  <a:pt x="3016346" y="38998"/>
                  <a:pt x="2854089" y="39360"/>
                  <a:pt x="2710282" y="27432"/>
                </a:cubicBezTo>
                <a:cubicBezTo>
                  <a:pt x="2566475" y="15504"/>
                  <a:pt x="2336282" y="56792"/>
                  <a:pt x="2110892" y="27432"/>
                </a:cubicBezTo>
                <a:cubicBezTo>
                  <a:pt x="1885502" y="-1928"/>
                  <a:pt x="1825148" y="42061"/>
                  <a:pt x="1615745" y="27432"/>
                </a:cubicBezTo>
                <a:cubicBezTo>
                  <a:pt x="1406342" y="12803"/>
                  <a:pt x="1193655" y="44031"/>
                  <a:pt x="1016356" y="27432"/>
                </a:cubicBezTo>
                <a:cubicBezTo>
                  <a:pt x="839057" y="10833"/>
                  <a:pt x="292902" y="7819"/>
                  <a:pt x="0" y="27432"/>
                </a:cubicBezTo>
                <a:cubicBezTo>
                  <a:pt x="-234" y="21031"/>
                  <a:pt x="-921" y="6323"/>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AA68EFB-C3A8-F51D-CED6-F0EC36BA082C}"/>
              </a:ext>
            </a:extLst>
          </p:cNvPr>
          <p:cNvSpPr/>
          <p:nvPr/>
        </p:nvSpPr>
        <p:spPr>
          <a:xfrm>
            <a:off x="-27317" y="70586"/>
            <a:ext cx="9868772" cy="10270661"/>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ue and green gradient&#10;&#10;AI-generated content may be incorrect.">
            <a:extLst>
              <a:ext uri="{FF2B5EF4-FFF2-40B4-BE49-F238E27FC236}">
                <a16:creationId xmlns:a16="http://schemas.microsoft.com/office/drawing/2014/main" id="{BE448BC4-EDAA-EEA5-8B08-F9E69AACAC8D}"/>
              </a:ext>
            </a:extLst>
          </p:cNvPr>
          <p:cNvPicPr>
            <a:picLocks noChangeAspect="1"/>
          </p:cNvPicPr>
          <p:nvPr/>
        </p:nvPicPr>
        <p:blipFill>
          <a:blip r:embed="rId3" cstate="print">
            <a:extLst>
              <a:ext uri="{28A0092B-C50C-407E-A947-70E740481C1C}">
                <a14:useLocalDpi xmlns:a14="http://schemas.microsoft.com/office/drawing/2010/main" val="0"/>
              </a:ext>
            </a:extLst>
          </a:blip>
          <a:srcRect l="28025" r="14802" b="-1"/>
          <a:stretch>
            <a:fillRect/>
          </a:stretch>
        </p:blipFill>
        <p:spPr>
          <a:xfrm>
            <a:off x="8310387" y="10"/>
            <a:ext cx="9975328" cy="10286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2" name="TextBox 2">
            <a:extLst>
              <a:ext uri="{FF2B5EF4-FFF2-40B4-BE49-F238E27FC236}">
                <a16:creationId xmlns:a16="http://schemas.microsoft.com/office/drawing/2014/main" id="{50B0CD23-3832-88CF-D6BB-CA047771F01E}"/>
              </a:ext>
            </a:extLst>
          </p:cNvPr>
          <p:cNvSpPr txBox="1"/>
          <p:nvPr/>
        </p:nvSpPr>
        <p:spPr>
          <a:xfrm>
            <a:off x="625885" y="70586"/>
            <a:ext cx="6552903" cy="2013615"/>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7200" spc="-298" dirty="0">
                <a:solidFill>
                  <a:srgbClr val="000000"/>
                </a:solidFill>
                <a:latin typeface="Helvetica World"/>
                <a:ea typeface="Helvetica World"/>
                <a:cs typeface="Helvetica World"/>
                <a:sym typeface="Helvetica World"/>
              </a:rPr>
              <a:t>CONCLUSION</a:t>
            </a:r>
          </a:p>
        </p:txBody>
      </p:sp>
      <p:sp>
        <p:nvSpPr>
          <p:cNvPr id="15" name="TextBox 15">
            <a:extLst>
              <a:ext uri="{FF2B5EF4-FFF2-40B4-BE49-F238E27FC236}">
                <a16:creationId xmlns:a16="http://schemas.microsoft.com/office/drawing/2014/main" id="{D9E2BB89-42A7-686E-22B4-FE46DE33F2E9}"/>
              </a:ext>
            </a:extLst>
          </p:cNvPr>
          <p:cNvSpPr txBox="1"/>
          <p:nvPr/>
        </p:nvSpPr>
        <p:spPr>
          <a:xfrm>
            <a:off x="614998" y="3097677"/>
            <a:ext cx="7693102" cy="5406152"/>
          </a:xfrm>
          <a:prstGeom prst="rect">
            <a:avLst/>
          </a:prstGeom>
        </p:spPr>
        <p:txBody>
          <a:bodyPr vert="horz" lIns="91440" tIns="45720" rIns="91440" bIns="45720" rtlCol="0">
            <a:normAutofit/>
          </a:bodyPr>
          <a:lstStyle/>
          <a:p>
            <a:pPr>
              <a:lnSpc>
                <a:spcPct val="90000"/>
              </a:lnSpc>
              <a:spcBef>
                <a:spcPct val="0"/>
              </a:spcBef>
              <a:spcAft>
                <a:spcPts val="600"/>
              </a:spcAft>
            </a:pPr>
            <a:r>
              <a:rPr lang="en-US" sz="2800" spc="600" dirty="0">
                <a:solidFill>
                  <a:srgbClr val="15133C"/>
                </a:solidFill>
                <a:latin typeface="Poppins" panose="00000500000000000000" pitchFamily="2" charset="0"/>
                <a:cs typeface="Poppins" panose="00000500000000000000" pitchFamily="2" charset="0"/>
                <a:sym typeface="Poppins"/>
              </a:rPr>
              <a:t>Healthcare utilization and access will only improve when quality care delivery, efficient resource management, and fair insurance structures work in balance — supported by government policies that hold payers accountable for covering necessary costs as required by law.</a:t>
            </a:r>
          </a:p>
          <a:p>
            <a:pPr indent="-228600">
              <a:lnSpc>
                <a:spcPct val="90000"/>
              </a:lnSpc>
              <a:spcBef>
                <a:spcPct val="0"/>
              </a:spcBef>
              <a:spcAft>
                <a:spcPts val="600"/>
              </a:spcAft>
              <a:buFont typeface="Arial" panose="020B0604020202020204" pitchFamily="34" charset="0"/>
              <a:buChar char="•"/>
            </a:pPr>
            <a:endParaRPr lang="en-US" sz="2800" spc="600" dirty="0">
              <a:solidFill>
                <a:srgbClr val="15133C"/>
              </a:solidFill>
              <a:latin typeface="Poppins" panose="00000500000000000000" pitchFamily="2" charset="0"/>
              <a:cs typeface="Poppins" panose="00000500000000000000" pitchFamily="2" charset="0"/>
              <a:sym typeface="Poppins"/>
            </a:endParaRPr>
          </a:p>
          <a:p>
            <a:pPr indent="-228600">
              <a:lnSpc>
                <a:spcPct val="90000"/>
              </a:lnSpc>
              <a:spcBef>
                <a:spcPct val="0"/>
              </a:spcBef>
              <a:spcAft>
                <a:spcPts val="600"/>
              </a:spcAft>
              <a:buFont typeface="Arial" panose="020B0604020202020204" pitchFamily="34" charset="0"/>
              <a:buChar char="•"/>
            </a:pPr>
            <a:endParaRPr lang="en-US" sz="2800" spc="600" dirty="0">
              <a:solidFill>
                <a:srgbClr val="15133C"/>
              </a:solidFill>
              <a:latin typeface="Poppins" panose="00000500000000000000" pitchFamily="2" charset="0"/>
              <a:cs typeface="Poppins" panose="00000500000000000000" pitchFamily="2" charset="0"/>
              <a:sym typeface="Poppins"/>
            </a:endParaRPr>
          </a:p>
          <a:p>
            <a:pPr indent="-228600">
              <a:lnSpc>
                <a:spcPct val="90000"/>
              </a:lnSpc>
              <a:spcBef>
                <a:spcPct val="0"/>
              </a:spcBef>
              <a:spcAft>
                <a:spcPts val="600"/>
              </a:spcAft>
              <a:buFont typeface="Arial" panose="020B0604020202020204" pitchFamily="34" charset="0"/>
              <a:buChar char="•"/>
            </a:pPr>
            <a:endParaRPr lang="en-US" sz="2800" spc="600" dirty="0">
              <a:solidFill>
                <a:srgbClr val="15133C"/>
              </a:solidFill>
              <a:latin typeface="Poppins" panose="00000500000000000000" pitchFamily="2" charset="0"/>
              <a:cs typeface="Poppins" panose="00000500000000000000" pitchFamily="2" charset="0"/>
              <a:sym typeface="Poppins"/>
            </a:endParaRPr>
          </a:p>
        </p:txBody>
      </p:sp>
      <p:cxnSp>
        <p:nvCxnSpPr>
          <p:cNvPr id="10" name="Straight Connector 9">
            <a:extLst>
              <a:ext uri="{FF2B5EF4-FFF2-40B4-BE49-F238E27FC236}">
                <a16:creationId xmlns:a16="http://schemas.microsoft.com/office/drawing/2014/main" id="{CD2D7B12-351F-1461-C602-113522734D99}"/>
              </a:ext>
            </a:extLst>
          </p:cNvPr>
          <p:cNvCxnSpPr/>
          <p:nvPr/>
        </p:nvCxnSpPr>
        <p:spPr>
          <a:xfrm>
            <a:off x="762000" y="2324100"/>
            <a:ext cx="5851115" cy="0"/>
          </a:xfrm>
          <a:prstGeom prst="line">
            <a:avLst/>
          </a:prstGeom>
          <a:ln w="76200">
            <a:solidFill>
              <a:srgbClr val="7ED95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62300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txBody>
          <a:bodyPr/>
          <a:lstStyle/>
          <a:p>
            <a:endParaRPr lang="en-US"/>
          </a:p>
        </p:txBody>
      </p:sp>
      <p:sp>
        <p:nvSpPr>
          <p:cNvPr id="3" name="Freeform 3"/>
          <p:cNvSpPr/>
          <p:nvPr/>
        </p:nvSpPr>
        <p:spPr>
          <a:xfrm>
            <a:off x="15860002" y="8551330"/>
            <a:ext cx="1399298" cy="628412"/>
          </a:xfrm>
          <a:custGeom>
            <a:avLst/>
            <a:gdLst/>
            <a:ahLst/>
            <a:cxnLst/>
            <a:rect l="l" t="t" r="r" b="b"/>
            <a:pathLst>
              <a:path w="1399298" h="628412">
                <a:moveTo>
                  <a:pt x="0" y="0"/>
                </a:moveTo>
                <a:lnTo>
                  <a:pt x="1399298" y="0"/>
                </a:lnTo>
                <a:lnTo>
                  <a:pt x="1399298" y="628412"/>
                </a:lnTo>
                <a:lnTo>
                  <a:pt x="0" y="6284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1347315" y="637785"/>
            <a:ext cx="622336" cy="629175"/>
          </a:xfrm>
          <a:custGeom>
            <a:avLst/>
            <a:gdLst/>
            <a:ahLst/>
            <a:cxnLst/>
            <a:rect l="l" t="t" r="r" b="b"/>
            <a:pathLst>
              <a:path w="622336" h="629175">
                <a:moveTo>
                  <a:pt x="0" y="0"/>
                </a:moveTo>
                <a:lnTo>
                  <a:pt x="622336" y="0"/>
                </a:lnTo>
                <a:lnTo>
                  <a:pt x="622336" y="629175"/>
                </a:lnTo>
                <a:lnTo>
                  <a:pt x="0" y="629175"/>
                </a:lnTo>
                <a:lnTo>
                  <a:pt x="0" y="0"/>
                </a:lnTo>
                <a:close/>
              </a:path>
            </a:pathLst>
          </a:custGeom>
          <a:blipFill>
            <a:blip r:embed="rId5"/>
            <a:stretch>
              <a:fillRect/>
            </a:stretch>
          </a:blipFill>
        </p:spPr>
        <p:txBody>
          <a:bodyPr/>
          <a:lstStyle/>
          <a:p>
            <a:endParaRPr lang="en-US"/>
          </a:p>
        </p:txBody>
      </p:sp>
      <p:sp>
        <p:nvSpPr>
          <p:cNvPr id="5" name="TextBox 5"/>
          <p:cNvSpPr txBox="1"/>
          <p:nvPr/>
        </p:nvSpPr>
        <p:spPr>
          <a:xfrm>
            <a:off x="329189" y="5972067"/>
            <a:ext cx="16559651" cy="4632960"/>
          </a:xfrm>
          <a:prstGeom prst="rect">
            <a:avLst/>
          </a:prstGeom>
        </p:spPr>
        <p:txBody>
          <a:bodyPr lIns="0" tIns="0" rIns="0" bIns="0" rtlCol="0" anchor="t">
            <a:spAutoFit/>
          </a:bodyPr>
          <a:lstStyle/>
          <a:p>
            <a:pPr algn="l">
              <a:lnSpc>
                <a:spcPts val="11760"/>
              </a:lnSpc>
            </a:pPr>
            <a:r>
              <a:rPr lang="en-US" sz="14700" spc="-514" dirty="0">
                <a:solidFill>
                  <a:srgbClr val="7ED957"/>
                </a:solidFill>
                <a:latin typeface="Helvetica World"/>
                <a:ea typeface="Helvetica World"/>
                <a:cs typeface="Helvetica World"/>
                <a:sym typeface="Helvetica World"/>
              </a:rPr>
              <a:t>Thank </a:t>
            </a:r>
          </a:p>
          <a:p>
            <a:pPr algn="l">
              <a:lnSpc>
                <a:spcPts val="11760"/>
              </a:lnSpc>
            </a:pPr>
            <a:r>
              <a:rPr lang="en-US" sz="14700" spc="-514" dirty="0">
                <a:solidFill>
                  <a:srgbClr val="7ED957"/>
                </a:solidFill>
                <a:latin typeface="Helvetica World"/>
                <a:ea typeface="Helvetica World"/>
                <a:cs typeface="Helvetica World"/>
                <a:sym typeface="Helvetica World"/>
              </a:rPr>
              <a:t>You</a:t>
            </a:r>
          </a:p>
          <a:p>
            <a:pPr algn="l">
              <a:lnSpc>
                <a:spcPts val="11760"/>
              </a:lnSpc>
            </a:pPr>
            <a:endParaRPr lang="en-US" sz="14700" spc="-514" dirty="0">
              <a:solidFill>
                <a:srgbClr val="7ED957"/>
              </a:solidFill>
              <a:latin typeface="Helvetica World"/>
              <a:ea typeface="Helvetica World"/>
              <a:cs typeface="Helvetica World"/>
              <a:sym typeface="Helvetica World"/>
            </a:endParaRPr>
          </a:p>
        </p:txBody>
      </p:sp>
      <p:sp>
        <p:nvSpPr>
          <p:cNvPr id="6" name="TextBox 6"/>
          <p:cNvSpPr txBox="1"/>
          <p:nvPr/>
        </p:nvSpPr>
        <p:spPr>
          <a:xfrm>
            <a:off x="2113671" y="843807"/>
            <a:ext cx="1743200" cy="198142"/>
          </a:xfrm>
          <a:prstGeom prst="rect">
            <a:avLst/>
          </a:prstGeom>
        </p:spPr>
        <p:txBody>
          <a:bodyPr lIns="0" tIns="0" rIns="0" bIns="0" rtlCol="0" anchor="t">
            <a:spAutoFit/>
          </a:bodyPr>
          <a:lstStyle/>
          <a:p>
            <a:pPr algn="l">
              <a:lnSpc>
                <a:spcPts val="1678"/>
              </a:lnSpc>
            </a:pPr>
            <a:r>
              <a:rPr lang="en-US" sz="1199" b="1">
                <a:solidFill>
                  <a:srgbClr val="FFFFFF"/>
                </a:solidFill>
                <a:latin typeface="Montserrat Bold"/>
                <a:ea typeface="Montserrat Bold"/>
                <a:cs typeface="Montserrat Bold"/>
                <a:sym typeface="Montserrat Bold"/>
              </a:rPr>
              <a:t>The Data Immersed </a:t>
            </a:r>
          </a:p>
        </p:txBody>
      </p:sp>
      <p:sp>
        <p:nvSpPr>
          <p:cNvPr id="7" name="TextBox 7"/>
          <p:cNvSpPr txBox="1"/>
          <p:nvPr/>
        </p:nvSpPr>
        <p:spPr>
          <a:xfrm>
            <a:off x="9909592" y="882239"/>
            <a:ext cx="1180920" cy="264243"/>
          </a:xfrm>
          <a:prstGeom prst="rect">
            <a:avLst/>
          </a:prstGeom>
        </p:spPr>
        <p:txBody>
          <a:bodyPr lIns="0" tIns="0" rIns="0" bIns="0" rtlCol="0" anchor="t">
            <a:spAutoFit/>
          </a:bodyPr>
          <a:lstStyle/>
          <a:p>
            <a:pPr algn="l">
              <a:lnSpc>
                <a:spcPts val="2235"/>
              </a:lnSpc>
              <a:spcBef>
                <a:spcPct val="0"/>
              </a:spcBef>
            </a:pPr>
            <a:r>
              <a:rPr lang="en-US" sz="1596" b="1" spc="-63">
                <a:solidFill>
                  <a:srgbClr val="FFFFFF"/>
                </a:solidFill>
                <a:latin typeface="Montserrat Medium"/>
                <a:ea typeface="Montserrat Medium"/>
                <a:cs typeface="Montserrat Medium"/>
                <a:sym typeface="Montserrat Medium"/>
              </a:rPr>
              <a:t>TDI</a:t>
            </a:r>
          </a:p>
        </p:txBody>
      </p:sp>
      <p:sp>
        <p:nvSpPr>
          <p:cNvPr id="8" name="TextBox 8"/>
          <p:cNvSpPr txBox="1"/>
          <p:nvPr/>
        </p:nvSpPr>
        <p:spPr>
          <a:xfrm>
            <a:off x="12262648" y="882283"/>
            <a:ext cx="993815" cy="264302"/>
          </a:xfrm>
          <a:prstGeom prst="rect">
            <a:avLst/>
          </a:prstGeom>
        </p:spPr>
        <p:txBody>
          <a:bodyPr lIns="0" tIns="0" rIns="0" bIns="0" rtlCol="0" anchor="t">
            <a:spAutoFit/>
          </a:bodyPr>
          <a:lstStyle/>
          <a:p>
            <a:pPr algn="ctr">
              <a:lnSpc>
                <a:spcPts val="2235"/>
              </a:lnSpc>
              <a:spcBef>
                <a:spcPct val="0"/>
              </a:spcBef>
            </a:pPr>
            <a:r>
              <a:rPr lang="en-US" sz="1596" b="1" spc="-63">
                <a:solidFill>
                  <a:srgbClr val="FFFFFF"/>
                </a:solidFill>
                <a:latin typeface="Montserrat Medium"/>
                <a:ea typeface="Montserrat Medium"/>
                <a:cs typeface="Montserrat Medium"/>
                <a:sym typeface="Montserrat Medium"/>
              </a:rPr>
              <a:t>2025</a:t>
            </a:r>
          </a:p>
        </p:txBody>
      </p:sp>
      <p:sp>
        <p:nvSpPr>
          <p:cNvPr id="9" name="TextBox 9"/>
          <p:cNvSpPr txBox="1"/>
          <p:nvPr/>
        </p:nvSpPr>
        <p:spPr>
          <a:xfrm>
            <a:off x="14284037" y="882239"/>
            <a:ext cx="3201581" cy="264243"/>
          </a:xfrm>
          <a:prstGeom prst="rect">
            <a:avLst/>
          </a:prstGeom>
        </p:spPr>
        <p:txBody>
          <a:bodyPr lIns="0" tIns="0" rIns="0" bIns="0" rtlCol="0" anchor="t">
            <a:spAutoFit/>
          </a:bodyPr>
          <a:lstStyle/>
          <a:p>
            <a:pPr algn="r">
              <a:lnSpc>
                <a:spcPts val="2235"/>
              </a:lnSpc>
              <a:spcBef>
                <a:spcPct val="0"/>
              </a:spcBef>
            </a:pPr>
            <a:r>
              <a:rPr lang="en-US" sz="1596" b="1" spc="-63">
                <a:solidFill>
                  <a:srgbClr val="FFFFFF"/>
                </a:solidFill>
                <a:latin typeface="Montserrat Medium"/>
                <a:ea typeface="Montserrat Medium"/>
                <a:cs typeface="Montserrat Medium"/>
                <a:sym typeface="Montserrat Medium"/>
              </a:rPr>
              <a:t>PowerBI Capstone Presentation</a:t>
            </a:r>
          </a:p>
        </p:txBody>
      </p:sp>
      <p:sp>
        <p:nvSpPr>
          <p:cNvPr id="10" name="TextBox 10"/>
          <p:cNvSpPr txBox="1"/>
          <p:nvPr/>
        </p:nvSpPr>
        <p:spPr>
          <a:xfrm>
            <a:off x="1028700" y="8890793"/>
            <a:ext cx="10288130" cy="530274"/>
          </a:xfrm>
          <a:prstGeom prst="rect">
            <a:avLst/>
          </a:prstGeom>
        </p:spPr>
        <p:txBody>
          <a:bodyPr lIns="0" tIns="0" rIns="0" bIns="0" rtlCol="0" anchor="t">
            <a:spAutoFit/>
          </a:bodyPr>
          <a:lstStyle/>
          <a:p>
            <a:pPr algn="just">
              <a:lnSpc>
                <a:spcPts val="4081"/>
              </a:lnSpc>
              <a:spcBef>
                <a:spcPct val="0"/>
              </a:spcBef>
            </a:pPr>
            <a:r>
              <a:rPr lang="en-US" sz="2915" i="1">
                <a:solidFill>
                  <a:srgbClr val="FFFFFF"/>
                </a:solidFill>
                <a:latin typeface="Helvetica World Italics"/>
                <a:ea typeface="Helvetica World Italics"/>
                <a:cs typeface="Helvetica World Italics"/>
                <a:sym typeface="Helvetica World Italics"/>
              </a:rPr>
              <a:t>Your Feedback Is Appreciated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F19CF7E-57E6-3271-A06D-810E3E053853}"/>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2286" y="0"/>
            <a:ext cx="18283428" cy="1028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creenshot of a computer&#10;&#10;AI-generated content may be incorrect.">
            <a:extLst>
              <a:ext uri="{FF2B5EF4-FFF2-40B4-BE49-F238E27FC236}">
                <a16:creationId xmlns:a16="http://schemas.microsoft.com/office/drawing/2014/main" id="{61FD5C6C-3ADB-BE1A-DD18-BF51D865DEA3}"/>
              </a:ext>
            </a:extLst>
          </p:cNvPr>
          <p:cNvPicPr>
            <a:picLocks noChangeAspect="1"/>
          </p:cNvPicPr>
          <p:nvPr/>
        </p:nvPicPr>
        <p:blipFill>
          <a:blip r:embed="rId2"/>
          <a:srcRect b="461"/>
          <a:stretch>
            <a:fillRect/>
          </a:stretch>
        </p:blipFill>
        <p:spPr>
          <a:xfrm>
            <a:off x="20" y="1923"/>
            <a:ext cx="18287980" cy="10285077"/>
          </a:xfrm>
          <a:prstGeom prst="rect">
            <a:avLst/>
          </a:prstGeom>
        </p:spPr>
      </p:pic>
    </p:spTree>
    <p:extLst>
      <p:ext uri="{BB962C8B-B14F-4D97-AF65-F5344CB8AC3E}">
        <p14:creationId xmlns:p14="http://schemas.microsoft.com/office/powerpoint/2010/main" val="476137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7051A">
                <a:alpha val="100000"/>
              </a:srgbClr>
            </a:gs>
            <a:gs pos="100000">
              <a:srgbClr val="191745">
                <a:alpha val="100000"/>
              </a:srgbClr>
            </a:gs>
          </a:gsLst>
          <a:lin ang="5400000"/>
        </a:gradFill>
        <a:effectLst/>
      </p:bgPr>
    </p:bg>
    <p:spTree>
      <p:nvGrpSpPr>
        <p:cNvPr id="1" name=""/>
        <p:cNvGrpSpPr/>
        <p:nvPr/>
      </p:nvGrpSpPr>
      <p:grpSpPr>
        <a:xfrm>
          <a:off x="0" y="0"/>
          <a:ext cx="0" cy="0"/>
          <a:chOff x="0" y="0"/>
          <a:chExt cx="0" cy="0"/>
        </a:xfrm>
      </p:grpSpPr>
      <p:sp>
        <p:nvSpPr>
          <p:cNvPr id="2" name="Freeform 2"/>
          <p:cNvSpPr/>
          <p:nvPr/>
        </p:nvSpPr>
        <p:spPr>
          <a:xfrm>
            <a:off x="1606531" y="3645211"/>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TextBox 6"/>
          <p:cNvSpPr txBox="1"/>
          <p:nvPr/>
        </p:nvSpPr>
        <p:spPr>
          <a:xfrm>
            <a:off x="7010400" y="1348559"/>
            <a:ext cx="10744200" cy="6807633"/>
          </a:xfrm>
          <a:prstGeom prst="rect">
            <a:avLst/>
          </a:prstGeom>
        </p:spPr>
        <p:txBody>
          <a:bodyPr wrap="square" lIns="0" tIns="0" rIns="0" bIns="0" rtlCol="0" anchor="t">
            <a:spAutoFit/>
          </a:bodyPr>
          <a:lstStyle/>
          <a:p>
            <a:pPr algn="just">
              <a:lnSpc>
                <a:spcPts val="4050"/>
              </a:lnSpc>
              <a:spcBef>
                <a:spcPct val="0"/>
              </a:spcBef>
            </a:pPr>
            <a:r>
              <a:rPr lang="en-US" sz="2893" dirty="0">
                <a:solidFill>
                  <a:srgbClr val="FFFFFF"/>
                </a:solidFill>
                <a:latin typeface="Poppins"/>
                <a:ea typeface="Poppins"/>
                <a:cs typeface="Poppins"/>
                <a:sym typeface="Poppins"/>
              </a:rPr>
              <a:t>This project explores synthetic patient data (~1,000 records) from Massachusetts General Hospital spanning 2011–2022. The dataset captures demographics, insurance coverage, medical encounters, and procedures. </a:t>
            </a:r>
          </a:p>
          <a:p>
            <a:pPr algn="just">
              <a:lnSpc>
                <a:spcPts val="4050"/>
              </a:lnSpc>
              <a:spcBef>
                <a:spcPct val="0"/>
              </a:spcBef>
            </a:pPr>
            <a:r>
              <a:rPr lang="en-US" sz="2893" dirty="0">
                <a:solidFill>
                  <a:srgbClr val="FFFFFF"/>
                </a:solidFill>
                <a:latin typeface="Poppins"/>
                <a:ea typeface="Poppins"/>
                <a:cs typeface="Poppins"/>
                <a:sym typeface="Poppins"/>
              </a:rPr>
              <a:t>It explores how patient and insurance factors influence healthcare use and hospital performance.</a:t>
            </a:r>
          </a:p>
          <a:p>
            <a:pPr algn="just">
              <a:lnSpc>
                <a:spcPts val="4050"/>
              </a:lnSpc>
              <a:spcBef>
                <a:spcPct val="0"/>
              </a:spcBef>
            </a:pPr>
            <a:endParaRPr lang="en-US" sz="2893" dirty="0">
              <a:solidFill>
                <a:srgbClr val="FFFFFF"/>
              </a:solidFill>
              <a:latin typeface="Poppins"/>
              <a:ea typeface="Poppins"/>
              <a:cs typeface="Poppins"/>
              <a:sym typeface="Poppins"/>
            </a:endParaRPr>
          </a:p>
          <a:p>
            <a:pPr algn="just">
              <a:lnSpc>
                <a:spcPts val="4050"/>
              </a:lnSpc>
              <a:spcBef>
                <a:spcPct val="0"/>
              </a:spcBef>
            </a:pPr>
            <a:r>
              <a:rPr lang="en-US" sz="2893" dirty="0">
                <a:solidFill>
                  <a:srgbClr val="FFFFFF"/>
                </a:solidFill>
                <a:latin typeface="Poppins"/>
                <a:ea typeface="Poppins"/>
                <a:cs typeface="Poppins"/>
                <a:sym typeface="Poppins"/>
              </a:rPr>
              <a:t>While the data is synthetic, the insights mirror real-world challenges in balancing quality care with financial sustainability. Early findings point to areas where efficiency, patient equity, and financial performance intersect—key levers for both healthcare providers and policymakers.</a:t>
            </a:r>
          </a:p>
        </p:txBody>
      </p:sp>
      <p:sp>
        <p:nvSpPr>
          <p:cNvPr id="7" name="TextBox 7"/>
          <p:cNvSpPr txBox="1"/>
          <p:nvPr/>
        </p:nvSpPr>
        <p:spPr>
          <a:xfrm>
            <a:off x="685800" y="1348559"/>
            <a:ext cx="6570755" cy="961473"/>
          </a:xfrm>
          <a:prstGeom prst="rect">
            <a:avLst/>
          </a:prstGeom>
        </p:spPr>
        <p:txBody>
          <a:bodyPr lIns="0" tIns="0" rIns="0" bIns="0" rtlCol="0" anchor="t">
            <a:spAutoFit/>
          </a:bodyPr>
          <a:lstStyle/>
          <a:p>
            <a:pPr algn="l">
              <a:lnSpc>
                <a:spcPts val="6741"/>
              </a:lnSpc>
            </a:pPr>
            <a:r>
              <a:rPr lang="en-US" sz="8426" spc="-294" dirty="0">
                <a:solidFill>
                  <a:srgbClr val="FFFFFF"/>
                </a:solidFill>
                <a:latin typeface="Helvetica World"/>
                <a:ea typeface="Helvetica World"/>
                <a:cs typeface="Helvetica World"/>
                <a:sym typeface="Helvetica World"/>
              </a:rPr>
              <a:t> </a:t>
            </a:r>
            <a:r>
              <a:rPr lang="en-US" sz="8426" spc="-294" dirty="0">
                <a:solidFill>
                  <a:srgbClr val="7ED957"/>
                </a:solidFill>
                <a:latin typeface="Helvetica World"/>
                <a:ea typeface="Helvetica World"/>
                <a:cs typeface="Helvetica World"/>
                <a:sym typeface="Helvetica World"/>
              </a:rPr>
              <a:t>OVERVIEW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7051A">
                <a:alpha val="100000"/>
              </a:srgbClr>
            </a:gs>
            <a:gs pos="100000">
              <a:srgbClr val="191745">
                <a:alpha val="100000"/>
              </a:srgbClr>
            </a:gs>
          </a:gsLst>
          <a:lin ang="5400000"/>
        </a:gradFill>
        <a:effectLst/>
      </p:bgPr>
    </p:bg>
    <p:spTree>
      <p:nvGrpSpPr>
        <p:cNvPr id="1" name=""/>
        <p:cNvGrpSpPr/>
        <p:nvPr/>
      </p:nvGrpSpPr>
      <p:grpSpPr>
        <a:xfrm>
          <a:off x="0" y="0"/>
          <a:ext cx="0" cy="0"/>
          <a:chOff x="0" y="0"/>
          <a:chExt cx="0" cy="0"/>
        </a:xfrm>
      </p:grpSpPr>
      <p:sp>
        <p:nvSpPr>
          <p:cNvPr id="2" name="Freeform 2"/>
          <p:cNvSpPr/>
          <p:nvPr/>
        </p:nvSpPr>
        <p:spPr>
          <a:xfrm rot="5400000">
            <a:off x="1030588" y="3441687"/>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13370835" y="0"/>
            <a:ext cx="5369816" cy="10287000"/>
            <a:chOff x="0" y="0"/>
            <a:chExt cx="831925" cy="1593725"/>
          </a:xfrm>
        </p:grpSpPr>
        <p:sp>
          <p:nvSpPr>
            <p:cNvPr id="4" name="Freeform 4"/>
            <p:cNvSpPr/>
            <p:nvPr/>
          </p:nvSpPr>
          <p:spPr>
            <a:xfrm>
              <a:off x="0" y="0"/>
              <a:ext cx="831925" cy="1593725"/>
            </a:xfrm>
            <a:custGeom>
              <a:avLst/>
              <a:gdLst/>
              <a:ahLst/>
              <a:cxnLst/>
              <a:rect l="l" t="t" r="r" b="b"/>
              <a:pathLst>
                <a:path w="831925" h="1593725">
                  <a:moveTo>
                    <a:pt x="0" y="0"/>
                  </a:moveTo>
                  <a:lnTo>
                    <a:pt x="831925" y="0"/>
                  </a:lnTo>
                  <a:lnTo>
                    <a:pt x="831925" y="1593725"/>
                  </a:lnTo>
                  <a:lnTo>
                    <a:pt x="0" y="1593725"/>
                  </a:lnTo>
                  <a:close/>
                </a:path>
              </a:pathLst>
            </a:custGeom>
            <a:blipFill>
              <a:blip r:embed="rId4"/>
              <a:stretch>
                <a:fillRect l="-216901" r="-25189"/>
              </a:stretch>
            </a:blipFill>
          </p:spPr>
          <p:txBody>
            <a:bodyPr/>
            <a:lstStyle/>
            <a:p>
              <a:endParaRPr lang="en-US"/>
            </a:p>
          </p:txBody>
        </p:sp>
      </p:grpSp>
      <p:sp>
        <p:nvSpPr>
          <p:cNvPr id="5" name="TextBox 5"/>
          <p:cNvSpPr txBox="1"/>
          <p:nvPr/>
        </p:nvSpPr>
        <p:spPr>
          <a:xfrm>
            <a:off x="1219200" y="5524500"/>
            <a:ext cx="10744200" cy="1549783"/>
          </a:xfrm>
          <a:prstGeom prst="rect">
            <a:avLst/>
          </a:prstGeom>
        </p:spPr>
        <p:txBody>
          <a:bodyPr wrap="square" lIns="0" tIns="0" rIns="0" bIns="0" rtlCol="0" anchor="t">
            <a:spAutoFit/>
          </a:bodyPr>
          <a:lstStyle/>
          <a:p>
            <a:pPr algn="just">
              <a:lnSpc>
                <a:spcPts val="4050"/>
              </a:lnSpc>
              <a:spcBef>
                <a:spcPct val="0"/>
              </a:spcBef>
            </a:pPr>
            <a:r>
              <a:rPr lang="en-US" sz="2893" dirty="0">
                <a:solidFill>
                  <a:srgbClr val="FFFFFF"/>
                </a:solidFill>
                <a:latin typeface="Poppins"/>
                <a:ea typeface="Poppins"/>
                <a:cs typeface="Poppins"/>
                <a:sym typeface="Poppins"/>
              </a:rPr>
              <a:t>How can hospitals improve efficiency, expand access to healthcare while maintaining financial sustainability?</a:t>
            </a:r>
          </a:p>
          <a:p>
            <a:pPr algn="just">
              <a:lnSpc>
                <a:spcPts val="4050"/>
              </a:lnSpc>
              <a:spcBef>
                <a:spcPct val="0"/>
              </a:spcBef>
            </a:pPr>
            <a:endParaRPr lang="en-US" sz="2893" dirty="0">
              <a:solidFill>
                <a:srgbClr val="FFFFFF"/>
              </a:solidFill>
              <a:latin typeface="Poppins"/>
              <a:ea typeface="Poppins"/>
              <a:cs typeface="Poppins"/>
              <a:sym typeface="Poppins"/>
            </a:endParaRPr>
          </a:p>
        </p:txBody>
      </p:sp>
      <p:sp>
        <p:nvSpPr>
          <p:cNvPr id="6" name="TextBox 6"/>
          <p:cNvSpPr txBox="1"/>
          <p:nvPr/>
        </p:nvSpPr>
        <p:spPr>
          <a:xfrm>
            <a:off x="1377931" y="1603067"/>
            <a:ext cx="12123249" cy="961473"/>
          </a:xfrm>
          <a:prstGeom prst="rect">
            <a:avLst/>
          </a:prstGeom>
        </p:spPr>
        <p:txBody>
          <a:bodyPr lIns="0" tIns="0" rIns="0" bIns="0" rtlCol="0" anchor="t">
            <a:spAutoFit/>
          </a:bodyPr>
          <a:lstStyle/>
          <a:p>
            <a:pPr algn="l">
              <a:lnSpc>
                <a:spcPts val="6741"/>
              </a:lnSpc>
            </a:pPr>
            <a:r>
              <a:rPr lang="en-US" sz="8426" spc="-294">
                <a:solidFill>
                  <a:srgbClr val="7ED957"/>
                </a:solidFill>
                <a:latin typeface="Helvetica World"/>
                <a:ea typeface="Helvetica World"/>
                <a:cs typeface="Helvetica World"/>
                <a:sym typeface="Helvetica World"/>
              </a:rPr>
              <a:t>PROBLEM STATEMENT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38200" y="1038238"/>
            <a:ext cx="9350758" cy="966551"/>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BACKGROUND</a:t>
            </a:r>
          </a:p>
        </p:txBody>
      </p:sp>
      <p:sp>
        <p:nvSpPr>
          <p:cNvPr id="3" name="Freeform 3"/>
          <p:cNvSpPr/>
          <p:nvPr/>
        </p:nvSpPr>
        <p:spPr>
          <a:xfrm>
            <a:off x="7265448" y="1690583"/>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9987891" y="-382786"/>
            <a:ext cx="8506212" cy="10803266"/>
            <a:chOff x="101600" y="-28575"/>
            <a:chExt cx="2098514" cy="2665205"/>
          </a:xfrm>
        </p:grpSpPr>
        <p:sp>
          <p:nvSpPr>
            <p:cNvPr id="5" name="Freeform 5"/>
            <p:cNvSpPr/>
            <p:nvPr/>
          </p:nvSpPr>
          <p:spPr>
            <a:xfrm>
              <a:off x="101600" y="32929"/>
              <a:ext cx="2098514" cy="2603701"/>
            </a:xfrm>
            <a:custGeom>
              <a:avLst/>
              <a:gdLst/>
              <a:ahLst/>
              <a:cxnLst/>
              <a:rect l="l" t="t" r="r" b="b"/>
              <a:pathLst>
                <a:path w="2098514" h="2603701">
                  <a:moveTo>
                    <a:pt x="203200" y="0"/>
                  </a:moveTo>
                  <a:lnTo>
                    <a:pt x="2098514" y="0"/>
                  </a:lnTo>
                  <a:lnTo>
                    <a:pt x="1895314" y="2603701"/>
                  </a:lnTo>
                  <a:lnTo>
                    <a:pt x="0" y="2603701"/>
                  </a:lnTo>
                  <a:lnTo>
                    <a:pt x="203200" y="0"/>
                  </a:lnTo>
                  <a:close/>
                </a:path>
              </a:pathLst>
            </a:custGeom>
            <a:gradFill rotWithShape="1">
              <a:gsLst>
                <a:gs pos="0">
                  <a:srgbClr val="07051A">
                    <a:alpha val="100000"/>
                  </a:srgbClr>
                </a:gs>
                <a:gs pos="100000">
                  <a:srgbClr val="191745">
                    <a:alpha val="100000"/>
                  </a:srgbClr>
                </a:gs>
              </a:gsLst>
              <a:lin ang="5400000"/>
            </a:gradFill>
          </p:spPr>
          <p:txBody>
            <a:bodyPr/>
            <a:lstStyle/>
            <a:p>
              <a:endParaRPr lang="en-US"/>
            </a:p>
          </p:txBody>
        </p:sp>
        <p:sp>
          <p:nvSpPr>
            <p:cNvPr id="6" name="TextBox 6"/>
            <p:cNvSpPr txBox="1"/>
            <p:nvPr/>
          </p:nvSpPr>
          <p:spPr>
            <a:xfrm>
              <a:off x="101600" y="-28575"/>
              <a:ext cx="1895314" cy="2632275"/>
            </a:xfrm>
            <a:prstGeom prst="rect">
              <a:avLst/>
            </a:prstGeom>
          </p:spPr>
          <p:txBody>
            <a:bodyPr lIns="50800" tIns="50800" rIns="50800" bIns="50800" rtlCol="0" anchor="ctr"/>
            <a:lstStyle/>
            <a:p>
              <a:pPr algn="ctr">
                <a:lnSpc>
                  <a:spcPts val="2235"/>
                </a:lnSpc>
              </a:pPr>
              <a:endParaRPr/>
            </a:p>
          </p:txBody>
        </p:sp>
      </p:grpSp>
      <p:sp>
        <p:nvSpPr>
          <p:cNvPr id="7" name="TextBox 7"/>
          <p:cNvSpPr txBox="1"/>
          <p:nvPr/>
        </p:nvSpPr>
        <p:spPr>
          <a:xfrm>
            <a:off x="600719" y="3543300"/>
            <a:ext cx="8975342" cy="4281685"/>
          </a:xfrm>
          <a:prstGeom prst="rect">
            <a:avLst/>
          </a:prstGeom>
        </p:spPr>
        <p:txBody>
          <a:bodyPr wrap="square" lIns="0" tIns="0" rIns="0" bIns="0" rtlCol="0" anchor="t">
            <a:spAutoFit/>
          </a:bodyPr>
          <a:lstStyle/>
          <a:p>
            <a:pPr algn="just">
              <a:lnSpc>
                <a:spcPts val="4190"/>
              </a:lnSpc>
              <a:spcBef>
                <a:spcPct val="0"/>
              </a:spcBef>
            </a:pPr>
            <a:r>
              <a:rPr lang="en-US" sz="2993" dirty="0">
                <a:solidFill>
                  <a:srgbClr val="000000"/>
                </a:solidFill>
                <a:latin typeface="Poppins"/>
                <a:ea typeface="Poppins"/>
                <a:cs typeface="Poppins"/>
                <a:sym typeface="Poppins"/>
              </a:rPr>
              <a:t>The healthcare industry is under mounting pressure to deliver high-quality care while controlling costs and meeting the needs of diverse populations. Hospitals, as the core of this system, face an evolving set of challenges shaped by financial pressures, operational inefficiencies, and demographic shifts. </a:t>
            </a:r>
          </a:p>
          <a:p>
            <a:pPr algn="just">
              <a:lnSpc>
                <a:spcPts val="4190"/>
              </a:lnSpc>
              <a:spcBef>
                <a:spcPct val="0"/>
              </a:spcBef>
            </a:pPr>
            <a:endParaRPr lang="en-US" sz="2993" dirty="0">
              <a:solidFill>
                <a:srgbClr val="000000"/>
              </a:solidFill>
              <a:latin typeface="Poppins"/>
              <a:ea typeface="Poppins"/>
              <a:cs typeface="Poppins"/>
              <a:sym typeface="Poppins"/>
            </a:endParaRPr>
          </a:p>
        </p:txBody>
      </p:sp>
      <p:sp>
        <p:nvSpPr>
          <p:cNvPr id="8" name="TextBox 8"/>
          <p:cNvSpPr txBox="1"/>
          <p:nvPr/>
        </p:nvSpPr>
        <p:spPr>
          <a:xfrm>
            <a:off x="11353800" y="252916"/>
            <a:ext cx="5813597" cy="585353"/>
          </a:xfrm>
          <a:prstGeom prst="rect">
            <a:avLst/>
          </a:prstGeom>
        </p:spPr>
        <p:txBody>
          <a:bodyPr wrap="square" lIns="0" tIns="0" rIns="0" bIns="0" rtlCol="0" anchor="t">
            <a:spAutoFit/>
          </a:bodyPr>
          <a:lstStyle/>
          <a:p>
            <a:pPr algn="l">
              <a:lnSpc>
                <a:spcPts val="4856"/>
              </a:lnSpc>
              <a:spcBef>
                <a:spcPct val="0"/>
              </a:spcBef>
            </a:pPr>
            <a:r>
              <a:rPr lang="en-US" sz="3600" b="1" spc="-138" dirty="0">
                <a:solidFill>
                  <a:srgbClr val="EEFBFD"/>
                </a:solidFill>
                <a:latin typeface="Montserrat Medium"/>
                <a:ea typeface="Montserrat Medium"/>
                <a:cs typeface="Montserrat Medium"/>
                <a:sym typeface="Montserrat Medium"/>
              </a:rPr>
              <a:t>Why This Case Is Relevant</a:t>
            </a:r>
          </a:p>
        </p:txBody>
      </p:sp>
      <p:sp>
        <p:nvSpPr>
          <p:cNvPr id="9" name="TextBox 8">
            <a:extLst>
              <a:ext uri="{FF2B5EF4-FFF2-40B4-BE49-F238E27FC236}">
                <a16:creationId xmlns:a16="http://schemas.microsoft.com/office/drawing/2014/main" id="{0427726C-F1B9-C5E1-E93F-330D7E491121}"/>
              </a:ext>
            </a:extLst>
          </p:cNvPr>
          <p:cNvSpPr txBox="1"/>
          <p:nvPr/>
        </p:nvSpPr>
        <p:spPr>
          <a:xfrm>
            <a:off x="11125200" y="2004789"/>
            <a:ext cx="6324600" cy="1815882"/>
          </a:xfrm>
          <a:prstGeom prst="rect">
            <a:avLst/>
          </a:prstGeom>
          <a:noFill/>
        </p:spPr>
        <p:txBody>
          <a:bodyPr wrap="square" rtlCol="0">
            <a:spAutoFit/>
          </a:bodyPr>
          <a:lstStyle/>
          <a:p>
            <a:endParaRPr lang="en-US" sz="2800" dirty="0">
              <a:solidFill>
                <a:schemeClr val="bg1"/>
              </a:solidFill>
              <a:latin typeface="Aptos" panose="020B0004020202020204" pitchFamily="34" charset="0"/>
              <a:cs typeface="Arial" panose="020B0604020202020204" pitchFamily="34" charset="0"/>
            </a:endParaRPr>
          </a:p>
          <a:p>
            <a:endParaRPr lang="en-US" sz="2800" dirty="0">
              <a:solidFill>
                <a:schemeClr val="bg1"/>
              </a:solidFill>
              <a:latin typeface="Aptos" panose="020B0004020202020204" pitchFamily="34" charset="0"/>
              <a:cs typeface="Arial" panose="020B0604020202020204" pitchFamily="34" charset="0"/>
            </a:endParaRPr>
          </a:p>
          <a:p>
            <a:endParaRPr lang="en-US" sz="2800" dirty="0">
              <a:solidFill>
                <a:schemeClr val="bg1"/>
              </a:solidFill>
              <a:latin typeface="Aptos" panose="020B0004020202020204" pitchFamily="34" charset="0"/>
              <a:cs typeface="Arial" panose="020B0604020202020204" pitchFamily="34" charset="0"/>
            </a:endParaRPr>
          </a:p>
          <a:p>
            <a:endParaRPr lang="en-US" sz="2800" dirty="0">
              <a:solidFill>
                <a:schemeClr val="bg1"/>
              </a:solidFill>
              <a:latin typeface="Aptos" panose="020B0004020202020204" pitchFamily="34" charset="0"/>
              <a:cs typeface="Arial" panose="020B0604020202020204" pitchFamily="34" charset="0"/>
            </a:endParaRPr>
          </a:p>
        </p:txBody>
      </p:sp>
      <p:graphicFrame>
        <p:nvGraphicFramePr>
          <p:cNvPr id="11" name="Diagram 10">
            <a:extLst>
              <a:ext uri="{FF2B5EF4-FFF2-40B4-BE49-F238E27FC236}">
                <a16:creationId xmlns:a16="http://schemas.microsoft.com/office/drawing/2014/main" id="{D4C3F6EE-AAE2-113E-A73A-D71FDF54D595}"/>
              </a:ext>
            </a:extLst>
          </p:cNvPr>
          <p:cNvGraphicFramePr/>
          <p:nvPr>
            <p:extLst>
              <p:ext uri="{D42A27DB-BD31-4B8C-83A1-F6EECF244321}">
                <p14:modId xmlns:p14="http://schemas.microsoft.com/office/powerpoint/2010/main" val="2119758161"/>
              </p:ext>
            </p:extLst>
          </p:nvPr>
        </p:nvGraphicFramePr>
        <p:xfrm>
          <a:off x="9987891" y="1690583"/>
          <a:ext cx="7461909" cy="659162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20793" y="918762"/>
            <a:ext cx="9550783" cy="928716"/>
          </a:xfrm>
          <a:prstGeom prst="rect">
            <a:avLst/>
          </a:prstGeom>
        </p:spPr>
        <p:txBody>
          <a:bodyPr lIns="0" tIns="0" rIns="0" bIns="0" rtlCol="0" anchor="t">
            <a:spAutoFit/>
          </a:bodyPr>
          <a:lstStyle/>
          <a:p>
            <a:pPr algn="l">
              <a:lnSpc>
                <a:spcPts val="6821"/>
              </a:lnSpc>
            </a:pPr>
            <a:r>
              <a:rPr lang="en-US" sz="8526" spc="-298" dirty="0">
                <a:solidFill>
                  <a:srgbClr val="000000"/>
                </a:solidFill>
                <a:latin typeface="Helvetica World"/>
                <a:ea typeface="Helvetica World"/>
                <a:cs typeface="Helvetica World"/>
                <a:sym typeface="Helvetica World"/>
              </a:rPr>
              <a:t>GOAL</a:t>
            </a:r>
          </a:p>
        </p:txBody>
      </p:sp>
      <p:sp>
        <p:nvSpPr>
          <p:cNvPr id="3" name="Freeform 3"/>
          <p:cNvSpPr/>
          <p:nvPr/>
        </p:nvSpPr>
        <p:spPr>
          <a:xfrm rot="5400000">
            <a:off x="5862957" y="964240"/>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19" name="Group 18">
            <a:extLst>
              <a:ext uri="{FF2B5EF4-FFF2-40B4-BE49-F238E27FC236}">
                <a16:creationId xmlns:a16="http://schemas.microsoft.com/office/drawing/2014/main" id="{1CB7BE40-04C8-2C9F-0851-9E043B8D0509}"/>
              </a:ext>
            </a:extLst>
          </p:cNvPr>
          <p:cNvGrpSpPr/>
          <p:nvPr/>
        </p:nvGrpSpPr>
        <p:grpSpPr>
          <a:xfrm>
            <a:off x="9677400" y="196033"/>
            <a:ext cx="9405164" cy="8927333"/>
            <a:chOff x="10579483" y="196033"/>
            <a:chExt cx="9405164" cy="8927333"/>
          </a:xfrm>
        </p:grpSpPr>
        <p:grpSp>
          <p:nvGrpSpPr>
            <p:cNvPr id="4" name="Group 4"/>
            <p:cNvGrpSpPr/>
            <p:nvPr/>
          </p:nvGrpSpPr>
          <p:grpSpPr>
            <a:xfrm>
              <a:off x="10579483" y="1073700"/>
              <a:ext cx="3030242" cy="6786909"/>
              <a:chOff x="0" y="0"/>
              <a:chExt cx="510055" cy="1142383"/>
            </a:xfrm>
          </p:grpSpPr>
          <p:sp>
            <p:nvSpPr>
              <p:cNvPr id="5" name="Freeform 5"/>
              <p:cNvSpPr/>
              <p:nvPr/>
            </p:nvSpPr>
            <p:spPr>
              <a:xfrm>
                <a:off x="0" y="0"/>
                <a:ext cx="510055" cy="1142383"/>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gradFill rotWithShape="1">
                <a:gsLst>
                  <a:gs pos="0">
                    <a:srgbClr val="154069">
                      <a:alpha val="100000"/>
                    </a:srgbClr>
                  </a:gs>
                  <a:gs pos="50000">
                    <a:srgbClr val="144A7F">
                      <a:alpha val="100000"/>
                    </a:srgbClr>
                  </a:gs>
                  <a:gs pos="100000">
                    <a:srgbClr val="3C98CB">
                      <a:alpha val="100000"/>
                    </a:srgbClr>
                  </a:gs>
                </a:gsLst>
                <a:path path="circle">
                  <a:fillToRect r="100000" b="100000"/>
                </a:path>
                <a:tileRect l="-100000" t="-100000"/>
              </a:gradFill>
              <a:ln w="12700">
                <a:solidFill>
                  <a:srgbClr val="000000"/>
                </a:solidFill>
              </a:ln>
            </p:spPr>
            <p:txBody>
              <a:bodyPr/>
              <a:lstStyle/>
              <a:p>
                <a:endParaRPr lang="en-US"/>
              </a:p>
            </p:txBody>
          </p:sp>
        </p:grpSp>
        <p:grpSp>
          <p:nvGrpSpPr>
            <p:cNvPr id="6" name="Group 6"/>
            <p:cNvGrpSpPr/>
            <p:nvPr/>
          </p:nvGrpSpPr>
          <p:grpSpPr>
            <a:xfrm>
              <a:off x="13809759" y="2336457"/>
              <a:ext cx="3030242" cy="6786909"/>
              <a:chOff x="0" y="0"/>
              <a:chExt cx="510055" cy="1142383"/>
            </a:xfrm>
          </p:grpSpPr>
          <p:sp>
            <p:nvSpPr>
              <p:cNvPr id="7" name="Freeform 7"/>
              <p:cNvSpPr/>
              <p:nvPr/>
            </p:nvSpPr>
            <p:spPr>
              <a:xfrm>
                <a:off x="0" y="0"/>
                <a:ext cx="510055" cy="1142383"/>
              </a:xfrm>
              <a:custGeom>
                <a:avLst/>
                <a:gdLst/>
                <a:ahLst/>
                <a:cxnLst/>
                <a:rect l="l" t="t" r="r" b="b"/>
                <a:pathLst>
                  <a:path w="510055" h="1142383">
                    <a:moveTo>
                      <a:pt x="35768" y="0"/>
                    </a:moveTo>
                    <a:lnTo>
                      <a:pt x="474287" y="0"/>
                    </a:lnTo>
                    <a:cubicBezTo>
                      <a:pt x="494041" y="0"/>
                      <a:pt x="510055" y="16014"/>
                      <a:pt x="510055" y="35768"/>
                    </a:cubicBezTo>
                    <a:lnTo>
                      <a:pt x="510055" y="1106615"/>
                    </a:lnTo>
                    <a:cubicBezTo>
                      <a:pt x="510055" y="1126369"/>
                      <a:pt x="494041" y="1142383"/>
                      <a:pt x="474287" y="1142383"/>
                    </a:cubicBezTo>
                    <a:lnTo>
                      <a:pt x="35768" y="1142383"/>
                    </a:lnTo>
                    <a:cubicBezTo>
                      <a:pt x="16014" y="1142383"/>
                      <a:pt x="0" y="1126369"/>
                      <a:pt x="0" y="1106615"/>
                    </a:cubicBezTo>
                    <a:lnTo>
                      <a:pt x="0" y="35768"/>
                    </a:lnTo>
                    <a:cubicBezTo>
                      <a:pt x="0" y="16014"/>
                      <a:pt x="16014" y="0"/>
                      <a:pt x="35768" y="0"/>
                    </a:cubicBezTo>
                    <a:close/>
                  </a:path>
                </a:pathLst>
              </a:custGeom>
              <a:blipFill>
                <a:blip r:embed="rId5"/>
                <a:stretch>
                  <a:fillRect l="-24610" r="-24610"/>
                </a:stretch>
              </a:blipFill>
            </p:spPr>
            <p:txBody>
              <a:bodyPr/>
              <a:lstStyle/>
              <a:p>
                <a:endParaRPr lang="en-US"/>
              </a:p>
            </p:txBody>
          </p:sp>
        </p:grpSp>
        <p:grpSp>
          <p:nvGrpSpPr>
            <p:cNvPr id="8" name="Group 8"/>
            <p:cNvGrpSpPr/>
            <p:nvPr/>
          </p:nvGrpSpPr>
          <p:grpSpPr>
            <a:xfrm>
              <a:off x="16954405" y="2131235"/>
              <a:ext cx="3030242" cy="6409993"/>
              <a:chOff x="0" y="0"/>
              <a:chExt cx="510055" cy="1078940"/>
            </a:xfrm>
          </p:grpSpPr>
          <p:sp>
            <p:nvSpPr>
              <p:cNvPr id="9" name="Freeform 9"/>
              <p:cNvSpPr/>
              <p:nvPr/>
            </p:nvSpPr>
            <p:spPr>
              <a:xfrm>
                <a:off x="0" y="0"/>
                <a:ext cx="510055" cy="1078940"/>
              </a:xfrm>
              <a:custGeom>
                <a:avLst/>
                <a:gdLst/>
                <a:ahLst/>
                <a:cxnLst/>
                <a:rect l="l" t="t" r="r" b="b"/>
                <a:pathLst>
                  <a:path w="510055" h="1078940">
                    <a:moveTo>
                      <a:pt x="35768" y="0"/>
                    </a:moveTo>
                    <a:lnTo>
                      <a:pt x="474287" y="0"/>
                    </a:lnTo>
                    <a:cubicBezTo>
                      <a:pt x="494041" y="0"/>
                      <a:pt x="510055" y="16014"/>
                      <a:pt x="510055" y="35768"/>
                    </a:cubicBezTo>
                    <a:lnTo>
                      <a:pt x="510055" y="1043172"/>
                    </a:lnTo>
                    <a:cubicBezTo>
                      <a:pt x="510055" y="1062926"/>
                      <a:pt x="494041" y="1078940"/>
                      <a:pt x="474287" y="1078940"/>
                    </a:cubicBezTo>
                    <a:lnTo>
                      <a:pt x="35768" y="1078940"/>
                    </a:lnTo>
                    <a:cubicBezTo>
                      <a:pt x="16014" y="1078940"/>
                      <a:pt x="0" y="1062926"/>
                      <a:pt x="0" y="1043172"/>
                    </a:cubicBezTo>
                    <a:lnTo>
                      <a:pt x="0" y="35768"/>
                    </a:lnTo>
                    <a:cubicBezTo>
                      <a:pt x="0" y="16014"/>
                      <a:pt x="16014" y="0"/>
                      <a:pt x="35768" y="0"/>
                    </a:cubicBezTo>
                    <a:close/>
                  </a:path>
                </a:pathLst>
              </a:custGeom>
              <a:blipFill>
                <a:blip r:embed="rId6"/>
                <a:stretch>
                  <a:fillRect l="-108749" r="-108749"/>
                </a:stretch>
              </a:blipFill>
            </p:spPr>
            <p:txBody>
              <a:bodyPr/>
              <a:lstStyle/>
              <a:p>
                <a:endParaRPr lang="en-US"/>
              </a:p>
            </p:txBody>
          </p:sp>
        </p:grpSp>
        <p:grpSp>
          <p:nvGrpSpPr>
            <p:cNvPr id="12" name="Group 12"/>
            <p:cNvGrpSpPr/>
            <p:nvPr/>
          </p:nvGrpSpPr>
          <p:grpSpPr>
            <a:xfrm>
              <a:off x="14011399" y="196033"/>
              <a:ext cx="3030242" cy="1935202"/>
              <a:chOff x="0" y="0"/>
              <a:chExt cx="510055" cy="325736"/>
            </a:xfrm>
          </p:grpSpPr>
          <p:sp>
            <p:nvSpPr>
              <p:cNvPr id="13" name="Freeform 13"/>
              <p:cNvSpPr/>
              <p:nvPr/>
            </p:nvSpPr>
            <p:spPr>
              <a:xfrm>
                <a:off x="0" y="0"/>
                <a:ext cx="510055" cy="325736"/>
              </a:xfrm>
              <a:custGeom>
                <a:avLst/>
                <a:gdLst/>
                <a:ahLst/>
                <a:cxnLst/>
                <a:rect l="l" t="t" r="r" b="b"/>
                <a:pathLst>
                  <a:path w="510055" h="325736">
                    <a:moveTo>
                      <a:pt x="35768" y="0"/>
                    </a:moveTo>
                    <a:lnTo>
                      <a:pt x="474287" y="0"/>
                    </a:lnTo>
                    <a:cubicBezTo>
                      <a:pt x="494041" y="0"/>
                      <a:pt x="510055" y="16014"/>
                      <a:pt x="510055" y="35768"/>
                    </a:cubicBezTo>
                    <a:lnTo>
                      <a:pt x="510055" y="289968"/>
                    </a:lnTo>
                    <a:cubicBezTo>
                      <a:pt x="510055" y="309722"/>
                      <a:pt x="494041" y="325736"/>
                      <a:pt x="474287" y="325736"/>
                    </a:cubicBezTo>
                    <a:lnTo>
                      <a:pt x="35768" y="325736"/>
                    </a:lnTo>
                    <a:cubicBezTo>
                      <a:pt x="16014" y="325736"/>
                      <a:pt x="0" y="309722"/>
                      <a:pt x="0" y="289968"/>
                    </a:cubicBezTo>
                    <a:lnTo>
                      <a:pt x="0" y="35768"/>
                    </a:lnTo>
                    <a:cubicBezTo>
                      <a:pt x="0" y="16014"/>
                      <a:pt x="16014" y="0"/>
                      <a:pt x="35768" y="0"/>
                    </a:cubicBezTo>
                    <a:close/>
                  </a:path>
                </a:pathLst>
              </a:custGeom>
              <a:blipFill>
                <a:blip r:embed="rId7"/>
                <a:stretch>
                  <a:fillRect t="-2162" b="-2162"/>
                </a:stretch>
              </a:blipFill>
            </p:spPr>
            <p:txBody>
              <a:bodyPr/>
              <a:lstStyle/>
              <a:p>
                <a:endParaRPr lang="en-US"/>
              </a:p>
            </p:txBody>
          </p:sp>
        </p:grpSp>
      </p:grpSp>
      <p:grpSp>
        <p:nvGrpSpPr>
          <p:cNvPr id="14" name="Group 14"/>
          <p:cNvGrpSpPr/>
          <p:nvPr/>
        </p:nvGrpSpPr>
        <p:grpSpPr>
          <a:xfrm>
            <a:off x="9829800" y="1316317"/>
            <a:ext cx="2690325" cy="4683948"/>
            <a:chOff x="0" y="0"/>
            <a:chExt cx="578923" cy="1007926"/>
          </a:xfrm>
        </p:grpSpPr>
        <p:sp>
          <p:nvSpPr>
            <p:cNvPr id="15" name="Freeform 15"/>
            <p:cNvSpPr/>
            <p:nvPr/>
          </p:nvSpPr>
          <p:spPr>
            <a:xfrm>
              <a:off x="0" y="0"/>
              <a:ext cx="578923" cy="1007926"/>
            </a:xfrm>
            <a:custGeom>
              <a:avLst/>
              <a:gdLst/>
              <a:ahLst/>
              <a:cxnLst/>
              <a:rect l="l" t="t" r="r" b="b"/>
              <a:pathLst>
                <a:path w="578923" h="1007926">
                  <a:moveTo>
                    <a:pt x="40288" y="0"/>
                  </a:moveTo>
                  <a:lnTo>
                    <a:pt x="538636" y="0"/>
                  </a:lnTo>
                  <a:cubicBezTo>
                    <a:pt x="549321" y="0"/>
                    <a:pt x="559568" y="4245"/>
                    <a:pt x="567124" y="11800"/>
                  </a:cubicBezTo>
                  <a:cubicBezTo>
                    <a:pt x="574679" y="19355"/>
                    <a:pt x="578923" y="29603"/>
                    <a:pt x="578923" y="40288"/>
                  </a:cubicBezTo>
                  <a:lnTo>
                    <a:pt x="578923" y="967638"/>
                  </a:lnTo>
                  <a:cubicBezTo>
                    <a:pt x="578923" y="978323"/>
                    <a:pt x="574679" y="988570"/>
                    <a:pt x="567124" y="996126"/>
                  </a:cubicBezTo>
                  <a:cubicBezTo>
                    <a:pt x="559568" y="1003681"/>
                    <a:pt x="549321" y="1007926"/>
                    <a:pt x="538636" y="1007926"/>
                  </a:cubicBezTo>
                  <a:lnTo>
                    <a:pt x="40288" y="1007926"/>
                  </a:lnTo>
                  <a:cubicBezTo>
                    <a:pt x="29603" y="1007926"/>
                    <a:pt x="19355" y="1003681"/>
                    <a:pt x="11800" y="996126"/>
                  </a:cubicBezTo>
                  <a:cubicBezTo>
                    <a:pt x="4245" y="988570"/>
                    <a:pt x="0" y="978323"/>
                    <a:pt x="0" y="967638"/>
                  </a:cubicBezTo>
                  <a:lnTo>
                    <a:pt x="0" y="40288"/>
                  </a:lnTo>
                  <a:cubicBezTo>
                    <a:pt x="0" y="29603"/>
                    <a:pt x="4245" y="19355"/>
                    <a:pt x="11800" y="11800"/>
                  </a:cubicBezTo>
                  <a:cubicBezTo>
                    <a:pt x="19355" y="4245"/>
                    <a:pt x="29603" y="0"/>
                    <a:pt x="40288" y="0"/>
                  </a:cubicBezTo>
                  <a:close/>
                </a:path>
              </a:pathLst>
            </a:custGeom>
            <a:blipFill>
              <a:blip r:embed="rId8"/>
              <a:stretch>
                <a:fillRect l="-7998" r="-7998"/>
              </a:stretch>
            </a:blipFill>
          </p:spPr>
          <p:txBody>
            <a:bodyPr/>
            <a:lstStyle/>
            <a:p>
              <a:endParaRPr lang="en-US"/>
            </a:p>
          </p:txBody>
        </p:sp>
      </p:grpSp>
      <p:sp>
        <p:nvSpPr>
          <p:cNvPr id="16" name="TextBox 16"/>
          <p:cNvSpPr txBox="1"/>
          <p:nvPr/>
        </p:nvSpPr>
        <p:spPr>
          <a:xfrm>
            <a:off x="444059" y="2781155"/>
            <a:ext cx="8911002" cy="5897512"/>
          </a:xfrm>
          <a:prstGeom prst="rect">
            <a:avLst/>
          </a:prstGeom>
        </p:spPr>
        <p:txBody>
          <a:bodyPr wrap="square" lIns="0" tIns="0" rIns="0" bIns="0" rtlCol="0" anchor="t">
            <a:spAutoFit/>
          </a:bodyPr>
          <a:lstStyle/>
          <a:p>
            <a:pPr algn="just">
              <a:lnSpc>
                <a:spcPts val="4190"/>
              </a:lnSpc>
              <a:spcBef>
                <a:spcPct val="0"/>
              </a:spcBef>
            </a:pPr>
            <a:r>
              <a:rPr lang="en-US" sz="2993" dirty="0">
                <a:solidFill>
                  <a:srgbClr val="000000"/>
                </a:solidFill>
                <a:latin typeface="Poppins"/>
                <a:ea typeface="Poppins"/>
                <a:cs typeface="Poppins"/>
                <a:sym typeface="Poppins"/>
              </a:rPr>
              <a:t>The </a:t>
            </a:r>
            <a:r>
              <a:rPr lang="en-US" sz="2993" b="1" i="1" dirty="0">
                <a:solidFill>
                  <a:srgbClr val="000000"/>
                </a:solidFill>
                <a:latin typeface="Poppins"/>
                <a:ea typeface="Poppins"/>
                <a:cs typeface="Poppins"/>
                <a:sym typeface="Poppins"/>
              </a:rPr>
              <a:t>goal</a:t>
            </a:r>
            <a:r>
              <a:rPr lang="en-US" sz="2993" dirty="0">
                <a:solidFill>
                  <a:srgbClr val="000000"/>
                </a:solidFill>
                <a:latin typeface="Poppins"/>
                <a:ea typeface="Poppins"/>
                <a:cs typeface="Poppins"/>
                <a:sym typeface="Poppins"/>
              </a:rPr>
              <a:t> of this study is to leverage hospital encounter data to generate insights that improve healthcare utilization, financial performance, and operational efficiency. </a:t>
            </a:r>
          </a:p>
          <a:p>
            <a:pPr algn="just">
              <a:lnSpc>
                <a:spcPts val="4190"/>
              </a:lnSpc>
              <a:spcBef>
                <a:spcPct val="0"/>
              </a:spcBef>
            </a:pPr>
            <a:endParaRPr lang="en-US" sz="2993" dirty="0">
              <a:solidFill>
                <a:srgbClr val="000000"/>
              </a:solidFill>
              <a:latin typeface="Poppins"/>
              <a:ea typeface="Poppins"/>
              <a:cs typeface="Poppins"/>
              <a:sym typeface="Poppins"/>
            </a:endParaRPr>
          </a:p>
          <a:p>
            <a:pPr algn="just">
              <a:lnSpc>
                <a:spcPts val="4190"/>
              </a:lnSpc>
              <a:spcBef>
                <a:spcPct val="0"/>
              </a:spcBef>
            </a:pPr>
            <a:r>
              <a:rPr lang="en-US" sz="2993" b="1" i="1" dirty="0">
                <a:solidFill>
                  <a:srgbClr val="000000"/>
                </a:solidFill>
                <a:latin typeface="Poppins"/>
                <a:ea typeface="Poppins"/>
                <a:cs typeface="Poppins"/>
                <a:sym typeface="Poppins"/>
              </a:rPr>
              <a:t>Success</a:t>
            </a:r>
            <a:r>
              <a:rPr lang="en-US" sz="2993" dirty="0">
                <a:solidFill>
                  <a:srgbClr val="000000"/>
                </a:solidFill>
                <a:latin typeface="Poppins"/>
                <a:ea typeface="Poppins"/>
                <a:cs typeface="Poppins"/>
                <a:sym typeface="Poppins"/>
              </a:rPr>
              <a:t> will be defined by the ability to transform raw hospital records into actionable insights that help patients receive better care, directors manage resources effectively, and policymakers design stronger healthcare frameworks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7051A">
                <a:alpha val="100000"/>
              </a:srgbClr>
            </a:gs>
            <a:gs pos="100000">
              <a:srgbClr val="191745">
                <a:alpha val="100000"/>
              </a:srgbClr>
            </a:gs>
          </a:gsLst>
          <a:lin ang="5400000"/>
        </a:gradFill>
        <a:effectLst/>
      </p:bgPr>
    </p:bg>
    <p:spTree>
      <p:nvGrpSpPr>
        <p:cNvPr id="1" name=""/>
        <p:cNvGrpSpPr/>
        <p:nvPr/>
      </p:nvGrpSpPr>
      <p:grpSpPr>
        <a:xfrm>
          <a:off x="0" y="0"/>
          <a:ext cx="0" cy="0"/>
          <a:chOff x="0" y="0"/>
          <a:chExt cx="0" cy="0"/>
        </a:xfrm>
      </p:grpSpPr>
      <p:sp>
        <p:nvSpPr>
          <p:cNvPr id="2" name="Freeform 2"/>
          <p:cNvSpPr/>
          <p:nvPr/>
        </p:nvSpPr>
        <p:spPr>
          <a:xfrm>
            <a:off x="1606531" y="3645211"/>
            <a:ext cx="1399298" cy="628412"/>
          </a:xfrm>
          <a:custGeom>
            <a:avLst/>
            <a:gdLst/>
            <a:ahLst/>
            <a:cxnLst/>
            <a:rect l="l" t="t" r="r" b="b"/>
            <a:pathLst>
              <a:path w="1399298" h="628412">
                <a:moveTo>
                  <a:pt x="0" y="0"/>
                </a:moveTo>
                <a:lnTo>
                  <a:pt x="1399299" y="0"/>
                </a:lnTo>
                <a:lnTo>
                  <a:pt x="1399299" y="628412"/>
                </a:lnTo>
                <a:lnTo>
                  <a:pt x="0" y="6284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TextBox 7"/>
          <p:cNvSpPr txBox="1"/>
          <p:nvPr/>
        </p:nvSpPr>
        <p:spPr>
          <a:xfrm>
            <a:off x="1006929" y="952500"/>
            <a:ext cx="6893002" cy="915892"/>
          </a:xfrm>
          <a:prstGeom prst="rect">
            <a:avLst/>
          </a:prstGeom>
        </p:spPr>
        <p:txBody>
          <a:bodyPr lIns="0" tIns="0" rIns="0" bIns="0" rtlCol="0" anchor="t">
            <a:spAutoFit/>
          </a:bodyPr>
          <a:lstStyle/>
          <a:p>
            <a:pPr algn="l">
              <a:lnSpc>
                <a:spcPts val="6741"/>
              </a:lnSpc>
            </a:pPr>
            <a:r>
              <a:rPr lang="en-US" sz="8426" spc="-294" dirty="0">
                <a:solidFill>
                  <a:srgbClr val="7ED957"/>
                </a:solidFill>
                <a:latin typeface="Helvetica World"/>
                <a:ea typeface="Helvetica World"/>
                <a:cs typeface="Helvetica World"/>
                <a:sym typeface="Helvetica World"/>
              </a:rPr>
              <a:t>OBJECTIVES</a:t>
            </a:r>
          </a:p>
        </p:txBody>
      </p:sp>
      <p:graphicFrame>
        <p:nvGraphicFramePr>
          <p:cNvPr id="9" name="TextBox 6">
            <a:extLst>
              <a:ext uri="{FF2B5EF4-FFF2-40B4-BE49-F238E27FC236}">
                <a16:creationId xmlns:a16="http://schemas.microsoft.com/office/drawing/2014/main" id="{FE268ED7-B859-A9ED-63A6-936B4DAE451E}"/>
              </a:ext>
            </a:extLst>
          </p:cNvPr>
          <p:cNvGraphicFramePr/>
          <p:nvPr>
            <p:extLst>
              <p:ext uri="{D42A27DB-BD31-4B8C-83A1-F6EECF244321}">
                <p14:modId xmlns:p14="http://schemas.microsoft.com/office/powerpoint/2010/main" val="3208716121"/>
              </p:ext>
            </p:extLst>
          </p:nvPr>
        </p:nvGraphicFramePr>
        <p:xfrm>
          <a:off x="6096000" y="1868392"/>
          <a:ext cx="11506201" cy="77724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0798" y="1361701"/>
            <a:ext cx="17558692" cy="2861829"/>
            <a:chOff x="0" y="0"/>
            <a:chExt cx="4624511" cy="753733"/>
          </a:xfrm>
        </p:grpSpPr>
        <p:sp>
          <p:nvSpPr>
            <p:cNvPr id="3" name="Freeform 3"/>
            <p:cNvSpPr/>
            <p:nvPr/>
          </p:nvSpPr>
          <p:spPr>
            <a:xfrm>
              <a:off x="0" y="0"/>
              <a:ext cx="4624512" cy="753733"/>
            </a:xfrm>
            <a:custGeom>
              <a:avLst/>
              <a:gdLst/>
              <a:ahLst/>
              <a:cxnLst/>
              <a:rect l="l" t="t" r="r" b="b"/>
              <a:pathLst>
                <a:path w="4624512" h="753733">
                  <a:moveTo>
                    <a:pt x="16755" y="0"/>
                  </a:moveTo>
                  <a:lnTo>
                    <a:pt x="4607757" y="0"/>
                  </a:lnTo>
                  <a:cubicBezTo>
                    <a:pt x="4612200" y="0"/>
                    <a:pt x="4616462" y="1765"/>
                    <a:pt x="4619604" y="4907"/>
                  </a:cubicBezTo>
                  <a:cubicBezTo>
                    <a:pt x="4622746" y="8050"/>
                    <a:pt x="4624512" y="12311"/>
                    <a:pt x="4624512" y="16755"/>
                  </a:cubicBezTo>
                  <a:lnTo>
                    <a:pt x="4624512" y="736978"/>
                  </a:lnTo>
                  <a:cubicBezTo>
                    <a:pt x="4624512" y="746231"/>
                    <a:pt x="4617010" y="753733"/>
                    <a:pt x="4607757" y="753733"/>
                  </a:cubicBezTo>
                  <a:lnTo>
                    <a:pt x="16755" y="753733"/>
                  </a:lnTo>
                  <a:cubicBezTo>
                    <a:pt x="7501" y="753733"/>
                    <a:pt x="0" y="746231"/>
                    <a:pt x="0" y="736978"/>
                  </a:cubicBezTo>
                  <a:lnTo>
                    <a:pt x="0" y="16755"/>
                  </a:lnTo>
                  <a:cubicBezTo>
                    <a:pt x="0" y="7501"/>
                    <a:pt x="7501" y="0"/>
                    <a:pt x="16755" y="0"/>
                  </a:cubicBezTo>
                  <a:close/>
                </a:path>
              </a:pathLst>
            </a:custGeom>
            <a:solidFill>
              <a:srgbClr val="154069"/>
            </a:solidFill>
          </p:spPr>
          <p:txBody>
            <a:bodyPr/>
            <a:lstStyle/>
            <a:p>
              <a:endParaRPr lang="en-US"/>
            </a:p>
          </p:txBody>
        </p:sp>
        <p:sp>
          <p:nvSpPr>
            <p:cNvPr id="4" name="TextBox 4"/>
            <p:cNvSpPr txBox="1"/>
            <p:nvPr/>
          </p:nvSpPr>
          <p:spPr>
            <a:xfrm>
              <a:off x="0" y="-28575"/>
              <a:ext cx="4624511" cy="782308"/>
            </a:xfrm>
            <a:prstGeom prst="rect">
              <a:avLst/>
            </a:prstGeom>
          </p:spPr>
          <p:txBody>
            <a:bodyPr lIns="50800" tIns="50800" rIns="50800" bIns="50800" rtlCol="0" anchor="ctr"/>
            <a:lstStyle/>
            <a:p>
              <a:pPr algn="ctr">
                <a:lnSpc>
                  <a:spcPts val="2235"/>
                </a:lnSpc>
              </a:pPr>
              <a:endParaRPr/>
            </a:p>
          </p:txBody>
        </p:sp>
      </p:grpSp>
      <p:sp>
        <p:nvSpPr>
          <p:cNvPr id="5" name="TextBox 5"/>
          <p:cNvSpPr txBox="1"/>
          <p:nvPr/>
        </p:nvSpPr>
        <p:spPr>
          <a:xfrm>
            <a:off x="729308" y="334903"/>
            <a:ext cx="15683127" cy="1026797"/>
          </a:xfrm>
          <a:prstGeom prst="rect">
            <a:avLst/>
          </a:prstGeom>
        </p:spPr>
        <p:txBody>
          <a:bodyPr lIns="0" tIns="0" rIns="0" bIns="0" rtlCol="0" anchor="t">
            <a:spAutoFit/>
          </a:bodyPr>
          <a:lstStyle/>
          <a:p>
            <a:pPr algn="l">
              <a:lnSpc>
                <a:spcPts val="7538"/>
              </a:lnSpc>
            </a:pPr>
            <a:r>
              <a:rPr lang="en-US" sz="8019" spc="-280">
                <a:solidFill>
                  <a:srgbClr val="000000"/>
                </a:solidFill>
                <a:latin typeface="Helvetica World"/>
                <a:ea typeface="Helvetica World"/>
                <a:cs typeface="Helvetica World"/>
                <a:sym typeface="Helvetica World"/>
              </a:rPr>
              <a:t>KEY PERFORMANCE INDICATORS </a:t>
            </a:r>
          </a:p>
        </p:txBody>
      </p:sp>
      <p:grpSp>
        <p:nvGrpSpPr>
          <p:cNvPr id="12" name="Group 12"/>
          <p:cNvGrpSpPr/>
          <p:nvPr/>
        </p:nvGrpSpPr>
        <p:grpSpPr>
          <a:xfrm>
            <a:off x="391184" y="4686298"/>
            <a:ext cx="17468306" cy="5346000"/>
            <a:chOff x="0" y="0"/>
            <a:chExt cx="1137925" cy="1257138"/>
          </a:xfrm>
        </p:grpSpPr>
        <p:sp>
          <p:nvSpPr>
            <p:cNvPr id="13" name="Freeform 13"/>
            <p:cNvSpPr/>
            <p:nvPr/>
          </p:nvSpPr>
          <p:spPr>
            <a:xfrm>
              <a:off x="0" y="0"/>
              <a:ext cx="1137925" cy="1257138"/>
            </a:xfrm>
            <a:custGeom>
              <a:avLst/>
              <a:gdLst/>
              <a:ahLst/>
              <a:cxnLst/>
              <a:rect l="l" t="t" r="r" b="b"/>
              <a:pathLst>
                <a:path w="1137925" h="1257138">
                  <a:moveTo>
                    <a:pt x="30462" y="0"/>
                  </a:moveTo>
                  <a:lnTo>
                    <a:pt x="1107463" y="0"/>
                  </a:lnTo>
                  <a:cubicBezTo>
                    <a:pt x="1124287" y="0"/>
                    <a:pt x="1137925" y="13638"/>
                    <a:pt x="1137925" y="30462"/>
                  </a:cubicBezTo>
                  <a:lnTo>
                    <a:pt x="1137925" y="1226676"/>
                  </a:lnTo>
                  <a:cubicBezTo>
                    <a:pt x="1137925" y="1243499"/>
                    <a:pt x="1124287" y="1257138"/>
                    <a:pt x="1107463" y="1257138"/>
                  </a:cubicBezTo>
                  <a:lnTo>
                    <a:pt x="30462" y="1257138"/>
                  </a:lnTo>
                  <a:cubicBezTo>
                    <a:pt x="13638" y="1257138"/>
                    <a:pt x="0" y="1243499"/>
                    <a:pt x="0" y="1226676"/>
                  </a:cubicBezTo>
                  <a:lnTo>
                    <a:pt x="0" y="30462"/>
                  </a:lnTo>
                  <a:cubicBezTo>
                    <a:pt x="0" y="13638"/>
                    <a:pt x="13638" y="0"/>
                    <a:pt x="30462" y="0"/>
                  </a:cubicBezTo>
                  <a:close/>
                </a:path>
              </a:pathLst>
            </a:custGeom>
            <a:solidFill>
              <a:srgbClr val="154069"/>
            </a:solidFill>
          </p:spPr>
          <p:txBody>
            <a:bodyPr/>
            <a:lstStyle/>
            <a:p>
              <a:endParaRPr lang="en-US"/>
            </a:p>
          </p:txBody>
        </p:sp>
        <p:sp>
          <p:nvSpPr>
            <p:cNvPr id="14" name="TextBox 14"/>
            <p:cNvSpPr txBox="1"/>
            <p:nvPr/>
          </p:nvSpPr>
          <p:spPr>
            <a:xfrm>
              <a:off x="0" y="-28575"/>
              <a:ext cx="1137925" cy="1285713"/>
            </a:xfrm>
            <a:prstGeom prst="rect">
              <a:avLst/>
            </a:prstGeom>
          </p:spPr>
          <p:txBody>
            <a:bodyPr lIns="50800" tIns="50800" rIns="50800" bIns="50800" rtlCol="0" anchor="ctr"/>
            <a:lstStyle/>
            <a:p>
              <a:pPr algn="ctr">
                <a:lnSpc>
                  <a:spcPts val="2235"/>
                </a:lnSpc>
              </a:pPr>
              <a:endParaRPr/>
            </a:p>
          </p:txBody>
        </p:sp>
      </p:grpSp>
      <p:sp>
        <p:nvSpPr>
          <p:cNvPr id="21" name="TextBox 21"/>
          <p:cNvSpPr txBox="1"/>
          <p:nvPr/>
        </p:nvSpPr>
        <p:spPr>
          <a:xfrm>
            <a:off x="990599" y="5102594"/>
            <a:ext cx="16593683" cy="4362220"/>
          </a:xfrm>
          <a:prstGeom prst="rect">
            <a:avLst/>
          </a:prstGeom>
        </p:spPr>
        <p:txBody>
          <a:bodyPr wrap="square" lIns="0" tIns="0" rIns="0" bIns="0" rtlCol="0" anchor="t">
            <a:spAutoFit/>
          </a:bodyPr>
          <a:lstStyle/>
          <a:p>
            <a:pPr algn="l">
              <a:lnSpc>
                <a:spcPct val="150000"/>
              </a:lnSpc>
              <a:spcBef>
                <a:spcPct val="0"/>
              </a:spcBef>
            </a:pPr>
            <a:r>
              <a:rPr lang="en-US" sz="3200" b="1" dirty="0">
                <a:solidFill>
                  <a:srgbClr val="FFFFFF"/>
                </a:solidFill>
                <a:latin typeface="Poppins"/>
                <a:ea typeface="Poppins"/>
                <a:cs typeface="Poppins"/>
                <a:sym typeface="Poppins"/>
              </a:rPr>
              <a:t>• Total Patients : </a:t>
            </a:r>
            <a:r>
              <a:rPr lang="en-US" sz="2800" i="1" dirty="0">
                <a:solidFill>
                  <a:srgbClr val="FFFFFF"/>
                </a:solidFill>
                <a:latin typeface="NSimSun" panose="02010609030101010101" pitchFamily="49" charset="-122"/>
                <a:ea typeface="NSimSun" panose="02010609030101010101" pitchFamily="49" charset="-122"/>
                <a:cs typeface="Poppins"/>
                <a:sym typeface="Poppins"/>
              </a:rPr>
              <a:t>Unique individuals served.</a:t>
            </a:r>
            <a:endParaRPr lang="en-US" sz="3200" i="1" dirty="0">
              <a:solidFill>
                <a:srgbClr val="FFFFFF"/>
              </a:solidFill>
              <a:latin typeface="Poppins"/>
              <a:ea typeface="Poppins"/>
              <a:cs typeface="Poppins"/>
              <a:sym typeface="Poppins"/>
            </a:endParaRPr>
          </a:p>
          <a:p>
            <a:pPr>
              <a:lnSpc>
                <a:spcPct val="150000"/>
              </a:lnSpc>
              <a:spcBef>
                <a:spcPct val="0"/>
              </a:spcBef>
            </a:pPr>
            <a:r>
              <a:rPr lang="en-US" sz="3200" b="1" dirty="0">
                <a:solidFill>
                  <a:srgbClr val="FFFFFF"/>
                </a:solidFill>
                <a:latin typeface="Poppins"/>
                <a:ea typeface="Poppins"/>
                <a:cs typeface="Poppins"/>
                <a:sym typeface="Poppins"/>
              </a:rPr>
              <a:t>• Total encounters : </a:t>
            </a:r>
            <a:r>
              <a:rPr lang="en-US" sz="2800" i="1" dirty="0">
                <a:solidFill>
                  <a:schemeClr val="bg1"/>
                </a:solidFill>
                <a:latin typeface="NSimSun" panose="02010609030101010101" pitchFamily="49" charset="-122"/>
                <a:ea typeface="NSimSun" panose="02010609030101010101" pitchFamily="49" charset="-122"/>
              </a:rPr>
              <a:t>All recorded visits or admissions</a:t>
            </a:r>
            <a:endParaRPr lang="en-US" sz="3200" b="1" i="1" dirty="0">
              <a:solidFill>
                <a:schemeClr val="bg1"/>
              </a:solidFill>
              <a:latin typeface="NSimSun" panose="02010609030101010101" pitchFamily="49" charset="-122"/>
              <a:ea typeface="NSimSun" panose="02010609030101010101" pitchFamily="49" charset="-122"/>
              <a:cs typeface="Poppins"/>
              <a:sym typeface="Poppins"/>
            </a:endParaRPr>
          </a:p>
          <a:p>
            <a:pPr>
              <a:lnSpc>
                <a:spcPct val="150000"/>
              </a:lnSpc>
              <a:spcBef>
                <a:spcPct val="0"/>
              </a:spcBef>
            </a:pPr>
            <a:r>
              <a:rPr lang="en-US" sz="3200" b="1" dirty="0">
                <a:solidFill>
                  <a:srgbClr val="FFFFFF"/>
                </a:solidFill>
                <a:latin typeface="Poppins"/>
                <a:ea typeface="Poppins"/>
                <a:cs typeface="Poppins"/>
                <a:sym typeface="Poppins"/>
              </a:rPr>
              <a:t>• Average visits per patient : </a:t>
            </a:r>
            <a:r>
              <a:rPr lang="en-US" sz="2800" i="1" dirty="0">
                <a:solidFill>
                  <a:srgbClr val="FFFFFF"/>
                </a:solidFill>
                <a:latin typeface="NSimSun" panose="02010609030101010101" pitchFamily="49" charset="-122"/>
                <a:ea typeface="NSimSun" panose="02010609030101010101" pitchFamily="49" charset="-122"/>
                <a:cs typeface="Poppins"/>
                <a:sym typeface="Poppins"/>
              </a:rPr>
              <a:t>Encounters per unique patient.</a:t>
            </a:r>
          </a:p>
          <a:p>
            <a:pPr>
              <a:lnSpc>
                <a:spcPct val="150000"/>
              </a:lnSpc>
              <a:spcBef>
                <a:spcPct val="0"/>
              </a:spcBef>
            </a:pPr>
            <a:r>
              <a:rPr lang="en-US" sz="3200" b="1" dirty="0">
                <a:solidFill>
                  <a:srgbClr val="FFFFFF"/>
                </a:solidFill>
                <a:latin typeface="Poppins"/>
                <a:ea typeface="Poppins"/>
                <a:cs typeface="Poppins"/>
                <a:sym typeface="Poppins"/>
              </a:rPr>
              <a:t>• Average length of stay(hrs.): </a:t>
            </a:r>
            <a:r>
              <a:rPr lang="en-US" sz="2800" i="1" dirty="0">
                <a:solidFill>
                  <a:srgbClr val="FFFFFF"/>
                </a:solidFill>
                <a:latin typeface="NSimSun" panose="02010609030101010101" pitchFamily="49" charset="-122"/>
                <a:ea typeface="NSimSun" panose="02010609030101010101" pitchFamily="49" charset="-122"/>
                <a:cs typeface="Poppins"/>
                <a:sym typeface="Poppins"/>
              </a:rPr>
              <a:t>Mean time patients spend in care.</a:t>
            </a:r>
          </a:p>
          <a:p>
            <a:pPr>
              <a:lnSpc>
                <a:spcPct val="150000"/>
              </a:lnSpc>
              <a:spcBef>
                <a:spcPct val="0"/>
              </a:spcBef>
            </a:pPr>
            <a:r>
              <a:rPr lang="en-US" sz="3200" b="1" dirty="0">
                <a:solidFill>
                  <a:srgbClr val="FFFFFF"/>
                </a:solidFill>
                <a:latin typeface="Poppins"/>
                <a:ea typeface="Poppins"/>
                <a:cs typeface="Poppins"/>
                <a:sym typeface="Poppins"/>
              </a:rPr>
              <a:t>• Readmission rate : </a:t>
            </a:r>
            <a:r>
              <a:rPr lang="en-US" sz="2800" i="1" dirty="0">
                <a:solidFill>
                  <a:srgbClr val="FFFFFF"/>
                </a:solidFill>
                <a:latin typeface="NSimSun" panose="02010609030101010101" pitchFamily="49" charset="-122"/>
                <a:ea typeface="NSimSun" panose="02010609030101010101" pitchFamily="49" charset="-122"/>
                <a:cs typeface="Poppins"/>
                <a:sym typeface="Poppins"/>
              </a:rPr>
              <a:t>% of patients returning within 30 days</a:t>
            </a:r>
          </a:p>
          <a:p>
            <a:pPr>
              <a:lnSpc>
                <a:spcPct val="150000"/>
              </a:lnSpc>
              <a:spcBef>
                <a:spcPct val="0"/>
              </a:spcBef>
            </a:pPr>
            <a:r>
              <a:rPr lang="en-US" sz="3200" b="1" dirty="0">
                <a:solidFill>
                  <a:srgbClr val="FFFFFF"/>
                </a:solidFill>
                <a:latin typeface="Poppins"/>
                <a:ea typeface="Poppins"/>
                <a:cs typeface="Poppins"/>
                <a:sym typeface="Poppins"/>
              </a:rPr>
              <a:t>• Mortality rate : </a:t>
            </a:r>
            <a:r>
              <a:rPr lang="en-US" sz="2800" i="1" dirty="0">
                <a:solidFill>
                  <a:srgbClr val="FFFFFF"/>
                </a:solidFill>
                <a:latin typeface="NSimSun" panose="02010609030101010101" pitchFamily="49" charset="-122"/>
                <a:ea typeface="NSimSun" panose="02010609030101010101" pitchFamily="49" charset="-122"/>
                <a:cs typeface="Poppins"/>
                <a:sym typeface="Poppins"/>
              </a:rPr>
              <a:t>% of patients who died during encounters.</a:t>
            </a:r>
          </a:p>
        </p:txBody>
      </p:sp>
      <p:pic>
        <p:nvPicPr>
          <p:cNvPr id="10" name="Picture 9">
            <a:extLst>
              <a:ext uri="{FF2B5EF4-FFF2-40B4-BE49-F238E27FC236}">
                <a16:creationId xmlns:a16="http://schemas.microsoft.com/office/drawing/2014/main" id="{4597ED62-C9FF-A428-D3A0-394ED7B320E5}"/>
              </a:ext>
            </a:extLst>
          </p:cNvPr>
          <p:cNvPicPr>
            <a:picLocks noChangeAspect="1"/>
          </p:cNvPicPr>
          <p:nvPr/>
        </p:nvPicPr>
        <p:blipFill>
          <a:blip r:embed="rId2"/>
          <a:stretch>
            <a:fillRect/>
          </a:stretch>
        </p:blipFill>
        <p:spPr>
          <a:xfrm>
            <a:off x="576004" y="1584971"/>
            <a:ext cx="17008279" cy="241528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5431</TotalTime>
  <Words>1841</Words>
  <Application>Microsoft Office PowerPoint</Application>
  <PresentationFormat>Custom</PresentationFormat>
  <Paragraphs>149</Paragraphs>
  <Slides>27</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27</vt:i4>
      </vt:variant>
    </vt:vector>
  </HeadingPairs>
  <TitlesOfParts>
    <vt:vector size="38" baseType="lpstr">
      <vt:lpstr>Poppins</vt:lpstr>
      <vt:lpstr>Arial</vt:lpstr>
      <vt:lpstr>Aptos</vt:lpstr>
      <vt:lpstr>Helvetica World Italics</vt:lpstr>
      <vt:lpstr>Arial Rounded MT Bold</vt:lpstr>
      <vt:lpstr>Helvetica World</vt:lpstr>
      <vt:lpstr>Montserrat Bold</vt:lpstr>
      <vt:lpstr>Montserrat Medium</vt:lpstr>
      <vt:lpstr>NSimSun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PowerBI Capstone Presentation</dc:title>
  <cp:lastModifiedBy>Felicitas Ezechikeluba</cp:lastModifiedBy>
  <cp:revision>33</cp:revision>
  <dcterms:created xsi:type="dcterms:W3CDTF">2006-08-16T00:00:00Z</dcterms:created>
  <dcterms:modified xsi:type="dcterms:W3CDTF">2025-11-19T20:11:19Z</dcterms:modified>
  <dc:identifier>DAG0UqD8C7E</dc:identifier>
</cp:coreProperties>
</file>

<file path=docProps/thumbnail.jpeg>
</file>